
<file path=[Content_Types].xml><?xml version="1.0" encoding="utf-8"?>
<Types xmlns="http://schemas.openxmlformats.org/package/2006/content-types">
  <Default Extension="xml" ContentType="application/xml"/>
  <Default Extension="wdp" ContentType="image/vnd.ms-photo"/>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356" r:id="rId2"/>
    <p:sldId id="460" r:id="rId3"/>
    <p:sldId id="462" r:id="rId4"/>
    <p:sldId id="463" r:id="rId5"/>
    <p:sldId id="482" r:id="rId6"/>
    <p:sldId id="476" r:id="rId7"/>
    <p:sldId id="477" r:id="rId8"/>
    <p:sldId id="465" r:id="rId9"/>
    <p:sldId id="467" r:id="rId10"/>
    <p:sldId id="481" r:id="rId11"/>
    <p:sldId id="479" r:id="rId12"/>
    <p:sldId id="448" r:id="rId13"/>
    <p:sldId id="368" r:id="rId14"/>
    <p:sldId id="495" r:id="rId15"/>
    <p:sldId id="468" r:id="rId16"/>
    <p:sldId id="456" r:id="rId17"/>
    <p:sldId id="405" r:id="rId18"/>
    <p:sldId id="391" r:id="rId19"/>
    <p:sldId id="381" r:id="rId20"/>
    <p:sldId id="392" r:id="rId21"/>
    <p:sldId id="383" r:id="rId22"/>
    <p:sldId id="386" r:id="rId23"/>
    <p:sldId id="387" r:id="rId24"/>
    <p:sldId id="388" r:id="rId25"/>
    <p:sldId id="489" r:id="rId26"/>
    <p:sldId id="473" r:id="rId27"/>
    <p:sldId id="490" r:id="rId28"/>
    <p:sldId id="352" r:id="rId29"/>
    <p:sldId id="354" r:id="rId30"/>
    <p:sldId id="485" r:id="rId31"/>
    <p:sldId id="486" r:id="rId32"/>
    <p:sldId id="487" r:id="rId33"/>
    <p:sldId id="475" r:id="rId34"/>
    <p:sldId id="499" r:id="rId35"/>
    <p:sldId id="505" r:id="rId36"/>
    <p:sldId id="493" r:id="rId37"/>
    <p:sldId id="504" r:id="rId38"/>
    <p:sldId id="501" r:id="rId39"/>
    <p:sldId id="42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E8DD6A-EAD6-AB43-9B98-B5D6412C14D5}">
          <p14:sldIdLst>
            <p14:sldId id="356"/>
            <p14:sldId id="460"/>
            <p14:sldId id="462"/>
            <p14:sldId id="463"/>
            <p14:sldId id="482"/>
          </p14:sldIdLst>
        </p14:section>
        <p14:section name="Frequency combs" id="{A6C23800-12F8-724E-8191-314D6C8D3019}">
          <p14:sldIdLst>
            <p14:sldId id="476"/>
            <p14:sldId id="477"/>
            <p14:sldId id="465"/>
            <p14:sldId id="467"/>
            <p14:sldId id="481"/>
            <p14:sldId id="479"/>
            <p14:sldId id="448"/>
          </p14:sldIdLst>
        </p14:section>
        <p14:section name="Supercontinuum generation" id="{EE92E880-437A-8545-9227-9E58A5550B0A}">
          <p14:sldIdLst>
            <p14:sldId id="368"/>
            <p14:sldId id="495"/>
            <p14:sldId id="468"/>
            <p14:sldId id="456"/>
            <p14:sldId id="405"/>
          </p14:sldIdLst>
        </p14:section>
        <p14:section name="Broadband SC" id="{60833D3E-331C-FF47-A0E4-6168A1C867C2}">
          <p14:sldIdLst>
            <p14:sldId id="391"/>
            <p14:sldId id="381"/>
            <p14:sldId id="392"/>
            <p14:sldId id="383"/>
            <p14:sldId id="386"/>
            <p14:sldId id="387"/>
            <p14:sldId id="388"/>
            <p14:sldId id="489"/>
          </p14:sldIdLst>
        </p14:section>
        <p14:section name="QPM" id="{F63C5787-E5AE-3142-BFD3-DBF308E05879}">
          <p14:sldIdLst>
            <p14:sldId id="473"/>
          </p14:sldIdLst>
        </p14:section>
        <p14:section name="HHG" id="{A9B04CE0-3AD7-6B49-9563-8709165C2173}">
          <p14:sldIdLst>
            <p14:sldId id="490"/>
          </p14:sldIdLst>
        </p14:section>
        <p14:section name="Aluminum Nitride" id="{49C7141C-2495-0B42-8898-442F97E6B24D}">
          <p14:sldIdLst>
            <p14:sldId id="352"/>
            <p14:sldId id="354"/>
          </p14:sldIdLst>
        </p14:section>
        <p14:section name="Low-power" id="{9CCCD7FF-B4BB-A444-95DF-D2152DF70607}">
          <p14:sldIdLst>
            <p14:sldId id="485"/>
            <p14:sldId id="486"/>
            <p14:sldId id="487"/>
          </p14:sldIdLst>
        </p14:section>
        <p14:section name="EO Comb" id="{EFA8849E-4E25-9345-B640-6E83149F5F16}">
          <p14:sldIdLst>
            <p14:sldId id="475"/>
            <p14:sldId id="499"/>
            <p14:sldId id="505"/>
            <p14:sldId id="493"/>
            <p14:sldId id="504"/>
          </p14:sldIdLst>
        </p14:section>
        <p14:section name="Conclusion" id="{9CD84E45-F5AC-C641-AD90-5ACBEBCEFA98}">
          <p14:sldIdLst>
            <p14:sldId id="501"/>
            <p14:sldId id="424"/>
          </p14:sldIdLst>
        </p14:section>
        <p14:section name="Extra slides" id="{ED61C565-CB8E-5240-80E6-54A610E2C96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FF78"/>
    <a:srgbClr val="31FF06"/>
    <a:srgbClr val="0ACCD7"/>
    <a:srgbClr val="01FF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3" autoAdjust="0"/>
    <p:restoredTop sz="73110" autoAdjust="0"/>
  </p:normalViewPr>
  <p:slideViewPr>
    <p:cSldViewPr snapToGrid="0" snapToObjects="1">
      <p:cViewPr>
        <p:scale>
          <a:sx n="81" d="100"/>
          <a:sy n="81" d="100"/>
        </p:scale>
        <p:origin x="-1696" y="-104"/>
      </p:cViewPr>
      <p:guideLst>
        <p:guide orient="horz" pos="2160"/>
        <p:guide pos="2880"/>
      </p:guideLst>
    </p:cSldViewPr>
  </p:slideViewPr>
  <p:outlineViewPr>
    <p:cViewPr>
      <p:scale>
        <a:sx n="33" d="100"/>
        <a:sy n="33" d="100"/>
      </p:scale>
      <p:origin x="0" y="654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DE1B80-5416-244D-B87A-5598AADA3AEF}" type="datetime1">
              <a:rPr lang="en-US" smtClean="0"/>
              <a:t>17-11-14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716A4A-0331-7245-92CE-30F6CFEAA0C2}" type="slidenum">
              <a:rPr lang="en-US" smtClean="0"/>
              <a:t>‹#›</a:t>
            </a:fld>
            <a:endParaRPr lang="en-US"/>
          </a:p>
        </p:txBody>
      </p:sp>
    </p:spTree>
    <p:extLst>
      <p:ext uri="{BB962C8B-B14F-4D97-AF65-F5344CB8AC3E}">
        <p14:creationId xmlns:p14="http://schemas.microsoft.com/office/powerpoint/2010/main" val="112225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DC22-AC98-3F47-B2AE-AD4D77FFB5ED}" type="datetime1">
              <a:rPr lang="en-US" smtClean="0"/>
              <a:t>17-11-14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07A31-EAC7-B14A-AEC5-4CAF9BD55F4A}" type="slidenum">
              <a:rPr lang="en-US" smtClean="0"/>
              <a:t>‹#›</a:t>
            </a:fld>
            <a:endParaRPr lang="en-US"/>
          </a:p>
        </p:txBody>
      </p:sp>
    </p:spTree>
    <p:extLst>
      <p:ext uri="{BB962C8B-B14F-4D97-AF65-F5344CB8AC3E}">
        <p14:creationId xmlns:p14="http://schemas.microsoft.com/office/powerpoint/2010/main" val="115215642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a:t>
            </a:r>
            <a:r>
              <a:rPr lang="en-US" baseline="0" dirty="0" smtClean="0"/>
              <a:t> you all for coming to my talk. My name is Dan Hickstein, and I work with Scott Diddams and Scott </a:t>
            </a:r>
            <a:r>
              <a:rPr lang="en-US" baseline="0" dirty="0" smtClean="0"/>
              <a:t>Papp in the Optical Frequency Measurements Group. The results I’m going to show you are the result of contributions from a whole bunch of different people. I work with a great team of scientists here at NIST Boulder, both in the Time and Frequency Division, as well as the Applied Physics division. Also, we have been collaborating with Teams at NIST Gaithersburg, and at Yale.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ability to</a:t>
            </a:r>
            <a:r>
              <a:rPr lang="en-US" baseline="0" dirty="0" smtClean="0"/>
              <a:t> measure light very precisely isn’t just limited to optical clockwork. Frequency combs have proven to be incredible tools for spectroscopy, where the interference between two frequency combs can make high-resolution measurements of the light absorbed by a sample without the need for a diffraction grating or moving parts. Frequency combs are also useful for generating very stable microwave signals, which have potential applications in Radar systems.</a:t>
            </a:r>
          </a:p>
          <a:p>
            <a:endParaRPr lang="en-US" baseline="0" dirty="0" smtClean="0"/>
          </a:p>
          <a:p>
            <a:r>
              <a:rPr lang="en-US" baseline="0" dirty="0" smtClean="0"/>
              <a:t>Also, as Ryan told you about a few months ago at this seminar, an exciting new application for frequency combs is to calibrate high </a:t>
            </a:r>
            <a:r>
              <a:rPr lang="en-US" baseline="0" dirty="0" err="1" smtClean="0"/>
              <a:t>astronomocal</a:t>
            </a:r>
            <a:r>
              <a:rPr lang="en-US" baseline="0" dirty="0" smtClean="0"/>
              <a:t> spectrographs that are looking for new Earth-like planets by detecting tiny red-shift and blue-shifts shifts in the light emitted by distant stars.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10</a:t>
            </a:fld>
            <a:endParaRPr lang="en-US"/>
          </a:p>
        </p:txBody>
      </p:sp>
    </p:spTree>
    <p:extLst>
      <p:ext uri="{BB962C8B-B14F-4D97-AF65-F5344CB8AC3E}">
        <p14:creationId xmlns:p14="http://schemas.microsoft.com/office/powerpoint/2010/main" val="56955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what does a frequency comb actually look like? Here is a photograph of a </a:t>
            </a:r>
            <a:r>
              <a:rPr lang="en-US" baseline="0" dirty="0" err="1" smtClean="0"/>
              <a:t>modelocked</a:t>
            </a:r>
            <a:r>
              <a:rPr lang="en-US" baseline="0" dirty="0" smtClean="0"/>
              <a:t> titanium sapphire laser, which has been the most common laboratory frequency comb for many years. If you are looking for a really good frequency comb to use in the lab, these are awesome, super-stable lasers. But, as you can see, it’s a relatively bulky system. Many of the applications of frequency combs involve taking the combs out of the lab and into the world. </a:t>
            </a:r>
          </a:p>
          <a:p>
            <a:endParaRPr lang="en-US" baseline="0" dirty="0" smtClean="0"/>
          </a:p>
          <a:p>
            <a:r>
              <a:rPr lang="en-US" baseline="0" dirty="0" smtClean="0"/>
              <a:t>Atomic clocks are getting smaller and more robust and will require that the combs follow suit. </a:t>
            </a:r>
            <a:endParaRPr lang="en-US" baseline="0" dirty="0" smtClean="0"/>
          </a:p>
          <a:p>
            <a:endParaRPr lang="en-US" baseline="0" dirty="0" smtClean="0"/>
          </a:p>
          <a:p>
            <a:r>
              <a:rPr lang="en-US" baseline="0" dirty="0" smtClean="0"/>
              <a:t>For example, there is a big push to develop a “NIST of a chip” device which would deliver all sorts of standards in tiny package. One of these outputs is a frequency comb. Also, dual comb spectroscopy has proven to be really useful for monitoring gases in the atmosphere. So, if combs were portable enough to be mounted on a tiny drone, this could be a much more powerful tool. </a:t>
            </a:r>
          </a:p>
          <a:p>
            <a:endParaRPr lang="en-US" baseline="0" dirty="0" smtClean="0"/>
          </a:p>
          <a:p>
            <a:r>
              <a:rPr lang="en-US" baseline="0" dirty="0" smtClean="0"/>
              <a:t>As you can imagine, this type of lab-scale comb isn’t really compatible with these applications. You need to plug it into the wall, it’s pretty heavy, and you need to somehow fit this scientist onto the drone to keep all of the optics aligned.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11</a:t>
            </a:fld>
            <a:endParaRPr lang="en-US"/>
          </a:p>
        </p:txBody>
      </p:sp>
    </p:spTree>
    <p:extLst>
      <p:ext uri="{BB962C8B-B14F-4D97-AF65-F5344CB8AC3E}">
        <p14:creationId xmlns:p14="http://schemas.microsoft.com/office/powerpoint/2010/main" val="330791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Fortunately, there</a:t>
            </a:r>
            <a:r>
              <a:rPr lang="en-US" baseline="0" dirty="0" smtClean="0"/>
              <a:t> are new types of frequency combs being developed. On the left, here is Edgar, from Nate Newbury’s group posing a low-power consumption Erbium fiber comb. This comb still operates at 100 MHz, but it draws less than 5 Watts of electrical power, and so it can run on this tiny cell phone charger.</a:t>
            </a:r>
          </a:p>
          <a:p>
            <a:endParaRPr lang="en-US" baseline="0" dirty="0" smtClean="0"/>
          </a:p>
          <a:p>
            <a:r>
              <a:rPr lang="en-US" baseline="0" dirty="0" smtClean="0"/>
              <a:t>On the right here, here is my </a:t>
            </a:r>
            <a:r>
              <a:rPr lang="en-US" baseline="0" dirty="0" err="1" smtClean="0"/>
              <a:t>labmate</a:t>
            </a:r>
            <a:r>
              <a:rPr lang="en-US" baseline="0" dirty="0" smtClean="0"/>
              <a:t> David posing with our new electro-optic comb. This comb isn’t particularly small yet, but it shoots out pulses much faster than a traditional frequency comb, which makes it ideal for calibrating astronomical spectrographs and high-speed spectroscopy.</a:t>
            </a:r>
          </a:p>
          <a:p>
            <a:endParaRPr lang="en-US" baseline="0" dirty="0" smtClean="0"/>
          </a:p>
          <a:p>
            <a:r>
              <a:rPr lang="en-US" baseline="0" dirty="0" smtClean="0"/>
              <a:t>Going smaller, our group works with these millimeter scale </a:t>
            </a:r>
            <a:r>
              <a:rPr lang="en-US" baseline="0" dirty="0" err="1" smtClean="0"/>
              <a:t>microrod</a:t>
            </a:r>
            <a:r>
              <a:rPr lang="en-US" baseline="0" dirty="0" smtClean="0"/>
              <a:t> resonators and microresonators. </a:t>
            </a:r>
          </a:p>
          <a:p>
            <a:endParaRPr lang="en-US" baseline="0" dirty="0" smtClean="0"/>
          </a:p>
          <a:p>
            <a:r>
              <a:rPr lang="en-US" baseline="0" dirty="0" smtClean="0"/>
              <a:t>All of these sources produce great frequency combs, but they have one problem: They are not rainbow enough! They produce a narrow spectrum with not very many colors. And, if a frequency comb isn’t sufficiently rainbow, it’s a bit worthless by our standards. </a:t>
            </a:r>
          </a:p>
        </p:txBody>
      </p:sp>
      <p:sp>
        <p:nvSpPr>
          <p:cNvPr id="4" name="Slide Number Placeholder 3"/>
          <p:cNvSpPr>
            <a:spLocks noGrp="1"/>
          </p:cNvSpPr>
          <p:nvPr>
            <p:ph type="sldNum" sz="quarter" idx="10"/>
          </p:nvPr>
        </p:nvSpPr>
        <p:spPr/>
        <p:txBody>
          <a:bodyPr/>
          <a:lstStyle/>
          <a:p>
            <a:fld id="{42707A31-EAC7-B14A-AEC5-4CAF9BD55F4A}" type="slidenum">
              <a:rPr lang="en-US" smtClean="0"/>
              <a:t>12</a:t>
            </a:fld>
            <a:endParaRPr lang="en-US"/>
          </a:p>
        </p:txBody>
      </p:sp>
    </p:spTree>
    <p:extLst>
      <p:ext uri="{BB962C8B-B14F-4D97-AF65-F5344CB8AC3E}">
        <p14:creationId xmlns:p14="http://schemas.microsoft.com/office/powerpoint/2010/main" val="116786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In general, we want our combs to have a fairly large bandwidth. There are a few obvious reasons for this. Obviously you need a broad enough bandwidth to compare the different optical clocks that you are interested in comparing. Similarly, if you want to do spectroscopy on some molecules in the air, you need to have the right wavelengths needed to probe those molecules. Also, if you want to calibrate an astronomical spectrograph, you need to provide a large bandwidth to match the spectrometer. </a:t>
            </a:r>
          </a:p>
          <a:p>
            <a:endParaRPr lang="en-US" baseline="0" dirty="0" smtClean="0"/>
          </a:p>
          <a:p>
            <a:r>
              <a:rPr lang="en-US" baseline="0" dirty="0" smtClean="0"/>
              <a:t>But, probably most importantly, is that a frequency comb needs to have at least one octave of bandwidth in order to use what is called f-2f self referencing to stabilize the offset frequency. Basically, even after the spacing between the comb teeth has been stabilized, the comb can still shake from side-to-side such that there is a little gap between zero frequency and the position of where the very first comb tooth would be.</a:t>
            </a:r>
          </a:p>
          <a:p>
            <a:endParaRPr lang="en-US" baseline="0" dirty="0" smtClean="0"/>
          </a:p>
          <a:p>
            <a:r>
              <a:rPr lang="en-US" baseline="0" dirty="0" smtClean="0"/>
              <a:t>Unfortunately, frequency combs are usually generated with way less than one octave of bandwidth.</a:t>
            </a:r>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13</a:t>
            </a:fld>
            <a:endParaRPr lang="en-US"/>
          </a:p>
        </p:txBody>
      </p:sp>
    </p:spTree>
    <p:extLst>
      <p:ext uri="{BB962C8B-B14F-4D97-AF65-F5344CB8AC3E}">
        <p14:creationId xmlns:p14="http://schemas.microsoft.com/office/powerpoint/2010/main" val="288944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Fortunately, narrowband combs can be converted into broadband combs through a process known as supercontinuum generation. On one level, supercontinuum generation is pretty simple. Basically, you take relatively narrowband laser pulses, shine them into some sort of nonlinear optical material, and out comes broad bandwidth light. Special nonlinear fibers are commonly used for this, and here you can see a nonlinear fiber glowing and generating a supercontinuum across the visible region.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as you might imagine, this process only occurs for a pretty powerful laser. As a rule of thumb, if your pulses are 100 fs long, then you need about 1 </a:t>
            </a:r>
            <a:r>
              <a:rPr lang="en-US" baseline="0" dirty="0" err="1" smtClean="0"/>
              <a:t>nanoJoule</a:t>
            </a:r>
            <a:r>
              <a:rPr lang="en-US" baseline="0" dirty="0" smtClean="0"/>
              <a:t>, or about 10,000 Watts of peak power in order to generate an octave spanning supercontinuum spectrum. Many of these new frequency comb sources produce nice pulses, but because they are trying to run on very low electrical power, or because they are at a very high repetition rate, and their average power is spread out between many pulses, they often fall short of reaching this peak power. For example, some low power erbium fiber combs might produce 100 or 200 </a:t>
            </a:r>
            <a:r>
              <a:rPr lang="en-US" baseline="0" dirty="0" err="1" smtClean="0"/>
              <a:t>pJ</a:t>
            </a:r>
            <a:r>
              <a:rPr lang="en-US" baseline="0" dirty="0" smtClean="0"/>
              <a:t> with 200 fs pulse duration, so they fall short of peak intensity required for supercontinuum generation by at least an order of magnitude.</a:t>
            </a:r>
          </a:p>
        </p:txBody>
      </p:sp>
      <p:sp>
        <p:nvSpPr>
          <p:cNvPr id="4" name="Slide Number Placeholder 3"/>
          <p:cNvSpPr>
            <a:spLocks noGrp="1"/>
          </p:cNvSpPr>
          <p:nvPr>
            <p:ph type="sldNum" sz="quarter" idx="10"/>
          </p:nvPr>
        </p:nvSpPr>
        <p:spPr/>
        <p:txBody>
          <a:bodyPr/>
          <a:lstStyle/>
          <a:p>
            <a:fld id="{42707A31-EAC7-B14A-AEC5-4CAF9BD55F4A}" type="slidenum">
              <a:rPr lang="en-US" smtClean="0"/>
              <a:t>14</a:t>
            </a:fld>
            <a:endParaRPr lang="en-US"/>
          </a:p>
        </p:txBody>
      </p:sp>
    </p:spTree>
    <p:extLst>
      <p:ext uri="{BB962C8B-B14F-4D97-AF65-F5344CB8AC3E}">
        <p14:creationId xmlns:p14="http://schemas.microsoft.com/office/powerpoint/2010/main" val="1583654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many years, nonlinear fibers were the best option for supercontinuum generation. However, in the past few years, on-chip photonic waveguides have started to be used for supercontinuum generation. These waveguides are created using thin film deposition techniques and photolithography. Basically the same way that computer chips are made. </a:t>
            </a:r>
          </a:p>
          <a:p>
            <a:endParaRPr lang="en-US" baseline="0" dirty="0" smtClean="0"/>
          </a:p>
          <a:p>
            <a:r>
              <a:rPr lang="en-US" baseline="0" dirty="0" smtClean="0"/>
              <a:t>These “photonic waveguides” have a few advantages. First, they have a really high contrast between the refractive index of the waveguide and the refractive index of the surrounding material, in this case, SiO2 and air. The small mode area means that the light is squished into a tiny area, which increases the the intensity of the light in terms of Watts per square centimeter. The small size also allows us to tune the refractive index as a function of wavelength, which we call dispersion engineering. </a:t>
            </a:r>
          </a:p>
          <a:p>
            <a:endParaRPr lang="en-US" baseline="0" dirty="0" smtClean="0"/>
          </a:p>
          <a:p>
            <a:r>
              <a:rPr lang="en-US" baseline="0" dirty="0" smtClean="0"/>
              <a:t>Additionally, these waveguides can be made of many different nonlinear materials, like silicon nitride shown here, and these materials can have a much higher nonlinearity than regular glass. And, potentially most importantly, these waveguides are made using lithographic techniques, it’s just as easy to make a chip with hundreds of different waveguides than it is to make a chip with a single waveguide.</a:t>
            </a:r>
          </a:p>
          <a:p>
            <a:endParaRPr lang="en-US" baseline="0" dirty="0" smtClean="0"/>
          </a:p>
          <a:p>
            <a:r>
              <a:rPr lang="en-US" baseline="0" dirty="0" smtClean="0"/>
              <a:t>When I first started as a postdoc at NIST almost two years ago, this was my project. Scott Papp and Scott Diddams said to me, “Hey, we are developing these new types of frequency combs, and they are super great, but they have narrow spectra and regular nonlinear fiber is probably not going to work. You should check out these on-chip waveguides.”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15</a:t>
            </a:fld>
            <a:endParaRPr lang="en-US"/>
          </a:p>
        </p:txBody>
      </p:sp>
    </p:spTree>
    <p:extLst>
      <p:ext uri="{BB962C8B-B14F-4D97-AF65-F5344CB8AC3E}">
        <p14:creationId xmlns:p14="http://schemas.microsoft.com/office/powerpoint/2010/main" val="288944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first step was to see if if the concept worked in theory. This involved using a numerical </a:t>
            </a:r>
            <a:r>
              <a:rPr lang="en-US" dirty="0" err="1" smtClean="0"/>
              <a:t>modesolver</a:t>
            </a:r>
            <a:r>
              <a:rPr lang="en-US" dirty="0" smtClean="0"/>
              <a:t> to calculate</a:t>
            </a:r>
            <a:r>
              <a:rPr lang="en-US" baseline="0" dirty="0" smtClean="0"/>
              <a:t> the refractive index of the waveguide at many different wavelengths and for many different sizes of waveguide. Then, I could use another program to simulate the propagation of the light according to the nonlinear </a:t>
            </a:r>
            <a:r>
              <a:rPr lang="en-US" baseline="0" dirty="0" err="1" smtClean="0"/>
              <a:t>schrodinger</a:t>
            </a:r>
            <a:r>
              <a:rPr lang="en-US" baseline="0" dirty="0" smtClean="0"/>
              <a:t> equation.</a:t>
            </a:r>
          </a:p>
          <a:p>
            <a:endParaRPr lang="en-US" baseline="0" dirty="0" smtClean="0"/>
          </a:p>
          <a:p>
            <a:r>
              <a:rPr lang="en-US" baseline="0" dirty="0" smtClean="0"/>
              <a:t>Here are the results of the computer model for a 50 </a:t>
            </a:r>
            <a:r>
              <a:rPr lang="en-US" baseline="0" dirty="0" err="1" smtClean="0"/>
              <a:t>picoJoule</a:t>
            </a:r>
            <a:r>
              <a:rPr lang="en-US" baseline="0" dirty="0" smtClean="0"/>
              <a:t> pulse propagating through a hypothetical silicon nitride waveguide. Here I am plotting the intensity of the light in the frequency domain, and here is the intensity of the light in the time domain. </a:t>
            </a:r>
          </a:p>
          <a:p>
            <a:endParaRPr lang="en-US" baseline="0" dirty="0" smtClean="0"/>
          </a:p>
          <a:p>
            <a:r>
              <a:rPr lang="en-US" baseline="0" dirty="0" smtClean="0"/>
              <a:t>These bottom plots show the same data, but as a function of the position in the waveguide. Here in the time domain, you can see the pulse breaking up into two pulses that remain the same duration, which are called </a:t>
            </a:r>
            <a:r>
              <a:rPr lang="en-US" baseline="0" dirty="0" err="1" smtClean="0"/>
              <a:t>solitons</a:t>
            </a:r>
            <a:r>
              <a:rPr lang="en-US" baseline="0" dirty="0" smtClean="0"/>
              <a:t>. So, this regime of supercontinuum generation is called soliton fission. This corresponds to the point where the spectrum becomes really broad in the time domain. If we just care about getting a broad spectrum, then we can make the waveguide as long as we want. But, if we want to get a really short pulse, then it’s important to make the waveguide just the right length.</a:t>
            </a:r>
          </a:p>
          <a:p>
            <a:endParaRPr lang="en-US" baseline="0" dirty="0" smtClean="0"/>
          </a:p>
          <a:p>
            <a:r>
              <a:rPr lang="en-US" baseline="0" dirty="0" smtClean="0"/>
              <a:t>I ran a whole bunch of simulations like these for various pulse durations, pulse energies, and different waveguide geometries and materials. The results looked really promising, and w</a:t>
            </a:r>
            <a:r>
              <a:rPr lang="en-US" baseline="0" dirty="0" smtClean="0"/>
              <a:t>e predicted that these silicon nitride waveguides should allow us to generate spectra that are much broader than what can be generated with regular silica fibers, and also that we should be able to generate octave spanning supercontinuum using much lower pulse energies that was previously possible.</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16</a:t>
            </a:fld>
            <a:endParaRPr lang="en-US"/>
          </a:p>
        </p:txBody>
      </p:sp>
    </p:spTree>
    <p:extLst>
      <p:ext uri="{BB962C8B-B14F-4D97-AF65-F5344CB8AC3E}">
        <p14:creationId xmlns:p14="http://schemas.microsoft.com/office/powerpoint/2010/main" val="2763579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who knows, maybe</a:t>
            </a:r>
            <a:r>
              <a:rPr lang="en-US" baseline="0" dirty="0" smtClean="0"/>
              <a:t> the simulations were giving us an overly optimistic view of reality. So, we designed a few experiments to answer our questions about what these waveguides could really do. </a:t>
            </a:r>
          </a:p>
          <a:p>
            <a:endParaRPr lang="en-US" baseline="0" dirty="0" smtClean="0"/>
          </a:p>
          <a:p>
            <a:r>
              <a:rPr lang="en-US" baseline="0" dirty="0" smtClean="0"/>
              <a:t>So, we had a whole bunch of questions about what waveguide supercontinuum could accomplish, and we conducted experiment to answer these questions.</a:t>
            </a:r>
          </a:p>
          <a:p>
            <a:endParaRPr lang="en-US" baseline="0" dirty="0" smtClean="0"/>
          </a:p>
          <a:p>
            <a:r>
              <a:rPr lang="en-US" baseline="0" dirty="0" smtClean="0"/>
              <a:t>First, we wanted to know if waveguides would allow us to generate light in spectral regions that were otherwise inaccessible using a traditional supercontinuum source.</a:t>
            </a:r>
          </a:p>
          <a:p>
            <a:endParaRPr lang="en-US" baseline="0" dirty="0" smtClean="0"/>
          </a:p>
          <a:p>
            <a:r>
              <a:rPr lang="en-US" baseline="0" dirty="0" smtClean="0"/>
              <a:t>Second, we wanted to know if waveguides would give us some additional control over the spectral shape of the supercontinuum.</a:t>
            </a:r>
          </a:p>
          <a:p>
            <a:endParaRPr lang="en-US" baseline="0" dirty="0" smtClean="0"/>
          </a:p>
          <a:p>
            <a:r>
              <a:rPr lang="en-US" baseline="0" dirty="0" smtClean="0"/>
              <a:t>We wanted to know if we could use simultaneous second harmonic generation and supercontinuum generation in a single waveguide to produce a simplified self referencing setup. </a:t>
            </a:r>
          </a:p>
          <a:p>
            <a:endParaRPr lang="en-US" baseline="0" dirty="0" smtClean="0"/>
          </a:p>
          <a:p>
            <a:r>
              <a:rPr lang="en-US" baseline="0" dirty="0" smtClean="0"/>
              <a:t>Next, we wanted to know if the waveguides would work in the mid-IR, and if high harmonic generation was possible.</a:t>
            </a:r>
          </a:p>
          <a:p>
            <a:endParaRPr lang="en-US" baseline="0" dirty="0" smtClean="0"/>
          </a:p>
          <a:p>
            <a:r>
              <a:rPr lang="en-US" baseline="0" dirty="0" smtClean="0"/>
              <a:t>Can waveguides allow us to use pulse energies so low that we can still broaden and self-reference a comb that runs entirely on a small battery pack.</a:t>
            </a:r>
          </a:p>
          <a:p>
            <a:endParaRPr lang="en-US" baseline="0" dirty="0" smtClean="0"/>
          </a:p>
          <a:p>
            <a:r>
              <a:rPr lang="en-US" baseline="0" dirty="0" smtClean="0"/>
              <a:t>Finally, we wanted to see if the waveguides could broaden the spectrum and compress the pulse to just a few optical cycles, even at 10 GHz repetition rates?</a:t>
            </a:r>
          </a:p>
          <a:p>
            <a:endParaRPr lang="en-US" baseline="0" dirty="0" smtClean="0"/>
          </a:p>
          <a:p>
            <a:r>
              <a:rPr lang="en-US" baseline="0" dirty="0" smtClean="0"/>
              <a:t>So, I’ll briefly tell you about the experiments that we completed that showed that the answer to all of these questions was yes.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17</a:t>
            </a:fld>
            <a:endParaRPr lang="en-US"/>
          </a:p>
        </p:txBody>
      </p:sp>
    </p:spTree>
    <p:extLst>
      <p:ext uri="{BB962C8B-B14F-4D97-AF65-F5344CB8AC3E}">
        <p14:creationId xmlns:p14="http://schemas.microsoft.com/office/powerpoint/2010/main" val="425964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the first question is: </a:t>
            </a:r>
            <a:r>
              <a:rPr lang="en-US" baseline="0" dirty="0" smtClean="0"/>
              <a:t>what wavelengths </a:t>
            </a:r>
            <a:r>
              <a:rPr lang="en-US" baseline="0" dirty="0" smtClean="0"/>
              <a:t>can we generate with a 1550 nm laser using on-chip </a:t>
            </a:r>
            <a:r>
              <a:rPr lang="en-US" baseline="0" dirty="0" smtClean="0"/>
              <a:t>waveguides? For this, and many of our other experiments, we used silicon nitride waveguides, because they have good transmission in the visible and near-infrared region, are easy to fabricate, and have an effective nonlinearity that is about 100 times that of typical silica fiber. </a:t>
            </a:r>
          </a:p>
          <a:p>
            <a:endParaRPr lang="en-US" baseline="0" dirty="0" smtClean="0"/>
          </a:p>
          <a:p>
            <a:r>
              <a:rPr lang="en-US" baseline="0" dirty="0" smtClean="0"/>
              <a:t> </a:t>
            </a:r>
            <a:r>
              <a:rPr lang="en-US" baseline="0" dirty="0" smtClean="0"/>
              <a:t>And the basic setup is shown here, we are just coupling a femtosecond laser into these on-chip waveguides using a short focal length lens. And here is a picture of one of these chips glowing with visible light. </a:t>
            </a:r>
          </a:p>
        </p:txBody>
      </p:sp>
      <p:sp>
        <p:nvSpPr>
          <p:cNvPr id="4" name="Slide Number Placeholder 3"/>
          <p:cNvSpPr>
            <a:spLocks noGrp="1"/>
          </p:cNvSpPr>
          <p:nvPr>
            <p:ph type="sldNum" sz="quarter" idx="10"/>
          </p:nvPr>
        </p:nvSpPr>
        <p:spPr/>
        <p:txBody>
          <a:bodyPr/>
          <a:lstStyle/>
          <a:p>
            <a:fld id="{42707A31-EAC7-B14A-AEC5-4CAF9BD55F4A}" type="slidenum">
              <a:rPr lang="en-US" smtClean="0"/>
              <a:t>18</a:t>
            </a:fld>
            <a:endParaRPr lang="en-US"/>
          </a:p>
        </p:txBody>
      </p:sp>
    </p:spTree>
    <p:extLst>
      <p:ext uri="{BB962C8B-B14F-4D97-AF65-F5344CB8AC3E}">
        <p14:creationId xmlns:p14="http://schemas.microsoft.com/office/powerpoint/2010/main" val="409685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here is a typical spectrum from one of these waveguides. We are pumping here at 1550, and we see very broadband light. We have two </a:t>
            </a:r>
            <a:r>
              <a:rPr lang="en-US" baseline="0" dirty="0" smtClean="0"/>
              <a:t>peaks, </a:t>
            </a:r>
            <a:r>
              <a:rPr lang="en-US" baseline="0" dirty="0" smtClean="0"/>
              <a:t>one on the short wavelength side, and the other on the long wavelength </a:t>
            </a:r>
            <a:r>
              <a:rPr lang="en-US" baseline="0" dirty="0" smtClean="0"/>
              <a:t>side, and the location of these peaks is determined by the dispersion, and so it depends on the dimensions of the waveguide.</a:t>
            </a:r>
          </a:p>
          <a:p>
            <a:endParaRPr lang="en-US" baseline="0" dirty="0" smtClean="0"/>
          </a:p>
          <a:p>
            <a:r>
              <a:rPr lang="en-US" baseline="0" dirty="0" smtClean="0"/>
              <a:t>For comparison, here is a typical spectrum produced with a similar laser using nonlinear fiber. You can see that we are generating light at much shorter and much longer wavelengths than is typical.</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19</a:t>
            </a:fld>
            <a:endParaRPr lang="en-US"/>
          </a:p>
        </p:txBody>
      </p:sp>
    </p:spTree>
    <p:extLst>
      <p:ext uri="{BB962C8B-B14F-4D97-AF65-F5344CB8AC3E}">
        <p14:creationId xmlns:p14="http://schemas.microsoft.com/office/powerpoint/2010/main" val="220725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the title of this talk is Tiny Rainbow Lasers. Probably, when you read this title you were hoping that I was going to tell you about some little laser that you can hold in your hand. And, instead of this little red laser beam coming out, the thing just shoots out rainbows. I assume that you’ve had this experience where you come to a talk with a fun title, and then you learn that that, no they aren’t building a “Quantum </a:t>
            </a:r>
            <a:r>
              <a:rPr lang="en-US" baseline="0" dirty="0" err="1" smtClean="0"/>
              <a:t>Rocketship</a:t>
            </a:r>
            <a:r>
              <a:rPr lang="en-US" baseline="0" dirty="0" smtClean="0"/>
              <a:t>” after all, it was just an analogy for something way more boring. </a:t>
            </a:r>
          </a:p>
          <a:p>
            <a:endParaRPr lang="en-US" baseline="0" dirty="0" smtClean="0"/>
          </a:p>
          <a:p>
            <a:r>
              <a:rPr lang="en-US" baseline="0" dirty="0" smtClean="0"/>
              <a:t>But, in this case, this picture is almost exactly right! Most of our lasers are bigger than this right now, but in the near future, we would like this thing to be really small, like computer chip size.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the best</a:t>
            </a:r>
            <a:r>
              <a:rPr lang="en-US" baseline="0" dirty="0" smtClean="0"/>
              <a:t> part is that we have a whole chip packed full of different waveguides, and we can just move the translation stage a little bit and select a different waveguide size. And this changes the spectrum that is generated!</a:t>
            </a:r>
            <a:endParaRPr lang="en-US" baseline="0" dirty="0" smtClean="0"/>
          </a:p>
          <a:p>
            <a:endParaRPr lang="en-US" baseline="0" dirty="0" smtClean="0"/>
          </a:p>
          <a:p>
            <a:r>
              <a:rPr lang="en-US" dirty="0" smtClean="0"/>
              <a:t>Here</a:t>
            </a:r>
            <a:r>
              <a:rPr lang="en-US" baseline="0" dirty="0" smtClean="0"/>
              <a:t> I am plotting the supercontinuum generated from waveguides that are all on the same chip, and all with the same height, but each waveguide has a different width. Since the waveguide geometry affects the dispersion, and the dispersion affects the where the dispersive waves are phase-matched, each waveguide has a different spectrum. We can tune the location of these dispersive waves across the visible, and in the mid-IR region.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20</a:t>
            </a:fld>
            <a:endParaRPr lang="en-US"/>
          </a:p>
        </p:txBody>
      </p:sp>
    </p:spTree>
    <p:extLst>
      <p:ext uri="{BB962C8B-B14F-4D97-AF65-F5344CB8AC3E}">
        <p14:creationId xmlns:p14="http://schemas.microsoft.com/office/powerpoint/2010/main" val="313519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the exact same data presented in a slightly different way, </a:t>
            </a:r>
            <a:r>
              <a:rPr lang="en-US" baseline="0" dirty="0" smtClean="0"/>
              <a:t>with the wavelength still on the horizontal axis, the waveguide width on the vertical axis, and the intensity of the light represented by the color. </a:t>
            </a:r>
            <a:r>
              <a:rPr lang="en-US" baseline="0" dirty="0" smtClean="0"/>
              <a:t>This just makes it a bit more clear how short </a:t>
            </a:r>
            <a:r>
              <a:rPr lang="en-US" baseline="0" dirty="0" smtClean="0"/>
              <a:t>wavelength dispersive wave moving to longer wavelengths, while this long wavelength DW moves outwards and then back closer to the pump.</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21</a:t>
            </a:fld>
            <a:endParaRPr lang="en-US"/>
          </a:p>
        </p:txBody>
      </p:sp>
    </p:spTree>
    <p:extLst>
      <p:ext uri="{BB962C8B-B14F-4D97-AF65-F5344CB8AC3E}">
        <p14:creationId xmlns:p14="http://schemas.microsoft.com/office/powerpoint/2010/main" val="3689116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a:t>
            </a:r>
            <a:r>
              <a:rPr lang="en-US" baseline="0" dirty="0" smtClean="0"/>
              <a:t> we don</a:t>
            </a:r>
            <a:r>
              <a:rPr lang="mr-IN" baseline="0" dirty="0" smtClean="0"/>
              <a:t>’</a:t>
            </a:r>
            <a:r>
              <a:rPr lang="en-US" baseline="0" dirty="0" smtClean="0"/>
              <a:t>t need to guess about what spectrum will be </a:t>
            </a:r>
            <a:r>
              <a:rPr lang="en-US" baseline="0" dirty="0" smtClean="0"/>
              <a:t>produced from a specific waveguide. </a:t>
            </a:r>
            <a:r>
              <a:rPr lang="en-US" baseline="0" dirty="0" smtClean="0"/>
              <a:t>We can accurately calculate the dispersion of the waveguide using a mode-solver. And we can then calculate the propagation of the light numerically using the nonlinear Schrodinger equation.</a:t>
            </a:r>
          </a:p>
          <a:p>
            <a:endParaRPr lang="en-US" baseline="0" dirty="0" smtClean="0"/>
          </a:p>
          <a:p>
            <a:r>
              <a:rPr lang="en-US" baseline="0" dirty="0" smtClean="0"/>
              <a:t>So, here I am showing the spectrum for various waveguide widths. It starts off narrow, but then, as we propagate along the waveguide, it broadens. </a:t>
            </a:r>
          </a:p>
        </p:txBody>
      </p:sp>
      <p:sp>
        <p:nvSpPr>
          <p:cNvPr id="4" name="Slide Number Placeholder 3"/>
          <p:cNvSpPr>
            <a:spLocks noGrp="1"/>
          </p:cNvSpPr>
          <p:nvPr>
            <p:ph type="sldNum" sz="quarter" idx="10"/>
          </p:nvPr>
        </p:nvSpPr>
        <p:spPr/>
        <p:txBody>
          <a:bodyPr/>
          <a:lstStyle/>
          <a:p>
            <a:fld id="{42707A31-EAC7-B14A-AEC5-4CAF9BD55F4A}" type="slidenum">
              <a:rPr lang="en-US" smtClean="0"/>
              <a:t>22</a:t>
            </a:fld>
            <a:endParaRPr lang="en-US"/>
          </a:p>
        </p:txBody>
      </p:sp>
    </p:spTree>
    <p:extLst>
      <p:ext uri="{BB962C8B-B14F-4D97-AF65-F5344CB8AC3E}">
        <p14:creationId xmlns:p14="http://schemas.microsoft.com/office/powerpoint/2010/main" val="302199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you can see, we reproduce both</a:t>
            </a:r>
            <a:r>
              <a:rPr lang="en-US" baseline="0" dirty="0" smtClean="0"/>
              <a:t> the short-wavelength and the long-wavelength dispersive waves.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23</a:t>
            </a:fld>
            <a:endParaRPr lang="en-US"/>
          </a:p>
        </p:txBody>
      </p:sp>
    </p:spTree>
    <p:extLst>
      <p:ext uri="{BB962C8B-B14F-4D97-AF65-F5344CB8AC3E}">
        <p14:creationId xmlns:p14="http://schemas.microsoft.com/office/powerpoint/2010/main" val="4099240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can compare this with the experiment, and</a:t>
            </a:r>
            <a:r>
              <a:rPr lang="en-US" baseline="0" dirty="0" smtClean="0"/>
              <a:t> see that all of the major features are reproduced. DWs occur on both sides. </a:t>
            </a:r>
            <a:endParaRPr lang="en-US" dirty="0" smtClean="0"/>
          </a:p>
          <a:p>
            <a:endParaRPr lang="en-US" baseline="0" dirty="0" smtClean="0"/>
          </a:p>
          <a:p>
            <a:r>
              <a:rPr lang="en-US" baseline="0" dirty="0" smtClean="0"/>
              <a:t>This excellent agreement between simulations and experiment means that we can have some confidence that we can use NLSE simulations to make accurate predictions about what spectra can be produced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24</a:t>
            </a:fld>
            <a:endParaRPr lang="en-US"/>
          </a:p>
        </p:txBody>
      </p:sp>
    </p:spTree>
    <p:extLst>
      <p:ext uri="{BB962C8B-B14F-4D97-AF65-F5344CB8AC3E}">
        <p14:creationId xmlns:p14="http://schemas.microsoft.com/office/powerpoint/2010/main" val="425567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these broadband spectra enable some new capabilities. Previously,</a:t>
            </a:r>
            <a:r>
              <a:rPr lang="en-US" baseline="0" dirty="0" smtClean="0"/>
              <a:t> it was not really possible to take a fiber comb at 1550 and directly generate light at 657-nm to match the light generated by the calcium clock. But, with the silicon nitride waveguides, we can reach all the way out to the countryside and generate light at 657 nm, and generate bright light at most of the other optical clock transitions as well.</a:t>
            </a:r>
          </a:p>
          <a:p>
            <a:endParaRPr lang="en-US"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25</a:t>
            </a:fld>
            <a:endParaRPr lang="en-US"/>
          </a:p>
        </p:txBody>
      </p:sp>
    </p:spTree>
    <p:extLst>
      <p:ext uri="{BB962C8B-B14F-4D97-AF65-F5344CB8AC3E}">
        <p14:creationId xmlns:p14="http://schemas.microsoft.com/office/powerpoint/2010/main" val="4178951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on chip-waveguides,</a:t>
            </a:r>
            <a:r>
              <a:rPr lang="en-US" baseline="0" dirty="0" smtClean="0"/>
              <a:t> it is easy to make really unusual waveguide geometries. One of our big questions was if we could use unusual waveguide geometries to shape the spectrum of the supercontinuum spectrum to tailor it for specific applications.</a:t>
            </a:r>
          </a:p>
          <a:p>
            <a:endParaRPr lang="en-US" baseline="0" dirty="0" smtClean="0"/>
          </a:p>
          <a:p>
            <a:r>
              <a:rPr lang="en-US" dirty="0" smtClean="0"/>
              <a:t>We</a:t>
            </a:r>
            <a:r>
              <a:rPr lang="en-US" baseline="0" dirty="0" smtClean="0"/>
              <a:t> actually stumbled across one way to do this completely by accident. Some of our collaborators had fabricated waveguides with periodic modulations, in one case the waveguide width was modulated along the length of the waveguide, and in another case the waveguide was sitting perched on top of these regularly spaced support structures.</a:t>
            </a:r>
          </a:p>
          <a:p>
            <a:endParaRPr lang="en-US" baseline="0" dirty="0" smtClean="0"/>
          </a:p>
          <a:p>
            <a:r>
              <a:rPr lang="en-US" baseline="0" dirty="0" smtClean="0"/>
              <a:t>In both cases, we saw light generated in spectral regions where it otherwise would not be seen. Here I am showing the spectrum versus incident power for the suspended waveguide structures. There are these bright peaks in the supercontinuum spectrum, which are enabled through a quasi-phase-matching effect enabled by the regular modulation of the waveguide refractive index. So, we could potentially design the periodicity of the structure just right in order to place these peaks right where we wanted a boost in the intensity of the light, for example, at the wavelengths where we have atomic clocks.</a:t>
            </a:r>
          </a:p>
        </p:txBody>
      </p:sp>
      <p:sp>
        <p:nvSpPr>
          <p:cNvPr id="4" name="Slide Number Placeholder 3"/>
          <p:cNvSpPr>
            <a:spLocks noGrp="1"/>
          </p:cNvSpPr>
          <p:nvPr>
            <p:ph type="sldNum" sz="quarter" idx="10"/>
          </p:nvPr>
        </p:nvSpPr>
        <p:spPr/>
        <p:txBody>
          <a:bodyPr/>
          <a:lstStyle/>
          <a:p>
            <a:fld id="{42707A31-EAC7-B14A-AEC5-4CAF9BD55F4A}" type="slidenum">
              <a:rPr lang="en-US" smtClean="0"/>
              <a:t>26</a:t>
            </a:fld>
            <a:endParaRPr lang="en-US"/>
          </a:p>
        </p:txBody>
      </p:sp>
    </p:spTree>
    <p:extLst>
      <p:ext uri="{BB962C8B-B14F-4D97-AF65-F5344CB8AC3E}">
        <p14:creationId xmlns:p14="http://schemas.microsoft.com/office/powerpoint/2010/main" val="2248564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I did my PhD in high-harmonic</a:t>
            </a:r>
            <a:r>
              <a:rPr lang="en-US" baseline="0" dirty="0" smtClean="0"/>
              <a:t> generation, I was curious if waveguides could serve as a useful platform for high-harmonic generation. So, we took some of our periodically poled lithium niobate, or PPLN waveguides over to </a:t>
            </a:r>
            <a:r>
              <a:rPr lang="en-US" baseline="0" dirty="0" err="1" smtClean="0"/>
              <a:t>KMLabs</a:t>
            </a:r>
            <a:r>
              <a:rPr lang="en-US" baseline="0" dirty="0" smtClean="0"/>
              <a:t>, a laser company in just a few miles east of here, and tested them with their 1 MHz laser at 4100 nm.</a:t>
            </a:r>
          </a:p>
          <a:p>
            <a:endParaRPr lang="en-US" baseline="0" dirty="0" smtClean="0"/>
          </a:p>
          <a:p>
            <a:r>
              <a:rPr lang="en-US" baseline="0" dirty="0" smtClean="0"/>
              <a:t>And indeed, even starting with a laser way into the infrared, we generate lots of clearly visible light. Here you can see the chip glowing purple, and here you can see the harmonics after the light is dispersed with a prism.</a:t>
            </a:r>
          </a:p>
          <a:p>
            <a:endParaRPr lang="en-US" baseline="0" dirty="0" smtClean="0"/>
          </a:p>
          <a:p>
            <a:r>
              <a:rPr lang="en-US" baseline="0" dirty="0" smtClean="0"/>
              <a:t>The spectrum was so broad, that we needed three different broadband spectrometers to capture the whole thing. It spans from the mid-infrared all the way into the ultraviolet. And we got all the way up to the 13</a:t>
            </a:r>
            <a:r>
              <a:rPr lang="en-US" baseline="30000" dirty="0" smtClean="0"/>
              <a:t>th</a:t>
            </a:r>
            <a:r>
              <a:rPr lang="en-US" baseline="0" dirty="0" smtClean="0"/>
              <a:t> harmonic. So, it looks like waveguides are a potentially very interesting platform for high-harmonic generation, and possible a useful source of light in the ultraviolet range or beyond.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27</a:t>
            </a:fld>
            <a:endParaRPr lang="en-US"/>
          </a:p>
        </p:txBody>
      </p:sp>
    </p:spTree>
    <p:extLst>
      <p:ext uri="{BB962C8B-B14F-4D97-AF65-F5344CB8AC3E}">
        <p14:creationId xmlns:p14="http://schemas.microsoft.com/office/powerpoint/2010/main" val="2801975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question that we had was if waveguides could allow us to simplify the whole self-referencing process. For this, we used </a:t>
            </a:r>
            <a:r>
              <a:rPr lang="en-US" baseline="0" dirty="0" err="1" smtClean="0"/>
              <a:t>AlN</a:t>
            </a:r>
            <a:r>
              <a:rPr lang="en-US" baseline="0" dirty="0" smtClean="0"/>
              <a:t> waveguides. These waveguides were made by </a:t>
            </a:r>
            <a:r>
              <a:rPr lang="en-US" baseline="0" dirty="0" err="1" smtClean="0"/>
              <a:t>Hojoong</a:t>
            </a:r>
            <a:r>
              <a:rPr lang="en-US" baseline="0" dirty="0" smtClean="0"/>
              <a:t>, who I believe is in the audience, but he made them back when he was working with Hong Tang’s group at Yale. And, I guess they worked really well, and that’s probably why our group hired him as a postdoc.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Aluminum Nitride is similar to SIN, and you can see here that it also generated a nice supercontinuum spectrum, and that the spectrum changes as we change the width of the waveguide. But, the key difference is </a:t>
            </a:r>
            <a:r>
              <a:rPr lang="en-US" baseline="0" dirty="0" err="1" smtClean="0"/>
              <a:t>SiN</a:t>
            </a:r>
            <a:r>
              <a:rPr lang="en-US" baseline="0" dirty="0" smtClean="0"/>
              <a:t> only has a Chi-3 nonlinearity. Aluminum nitride has both Chi-3, which is what makes the supercontinuum, but also a chi-2, which allows second harmonic generation or SHG to happen.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So,</a:t>
            </a:r>
            <a:r>
              <a:rPr lang="en-US" baseline="0" dirty="0" smtClean="0"/>
              <a:t> in the 780-nm region we have some second harmonic that is overlapping with the supercontinuum light. This means that we can simply detect the light in this region and obtain the offset beat.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28</a:t>
            </a:fld>
            <a:endParaRPr lang="en-US"/>
          </a:p>
        </p:txBody>
      </p:sp>
    </p:spTree>
    <p:extLst>
      <p:ext uri="{BB962C8B-B14F-4D97-AF65-F5344CB8AC3E}">
        <p14:creationId xmlns:p14="http://schemas.microsoft.com/office/powerpoint/2010/main" val="3265713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instead</a:t>
            </a:r>
            <a:r>
              <a:rPr lang="en-US" baseline="0" dirty="0" smtClean="0"/>
              <a:t> of needing a complicated interferometer and separate crystal to generate the second harmonic, we have a very simple setup, where the laser goes into the waveguide, all of the colors come out. We use a grating to select just the 780-nm region, and we detect the signal on the photodiode and use this to stabilize our frequency comb. The graph down here just show that we have over 30 dB of signal-to-noise on the offset frequency signal, and this means that we can do just as good of a job of stabilizing the offset frequency as can be done with more complicated methods. As shown by these two graphs. </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29</a:t>
            </a:fld>
            <a:endParaRPr lang="en-US"/>
          </a:p>
        </p:txBody>
      </p:sp>
    </p:spTree>
    <p:extLst>
      <p:ext uri="{BB962C8B-B14F-4D97-AF65-F5344CB8AC3E}">
        <p14:creationId xmlns:p14="http://schemas.microsoft.com/office/powerpoint/2010/main" val="113792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of course, for the rainbow laser to actually hit something with the full rainbow, all of the colors need to travel in the same direction, so it just looks white.</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3</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Practically speaking, the simplified self-referencing with Aluminum nitride still requires about 1 </a:t>
            </a:r>
            <a:r>
              <a:rPr lang="en-US" baseline="0" dirty="0" err="1" smtClean="0"/>
              <a:t>nJ</a:t>
            </a:r>
            <a:r>
              <a:rPr lang="en-US" baseline="0" dirty="0" smtClean="0"/>
              <a:t> of pulse energy. So, we wanted to know if the silicon nitride waveguides would let us self-reference a frequency comb using less power than usual. The </a:t>
            </a:r>
            <a:r>
              <a:rPr lang="en-US" baseline="0" dirty="0" smtClean="0"/>
              <a:t>experimental setup is fairly simple, we sent 3 mW of power to a SHG crystal to provide the second harmonic light at 780 nm. Then, we sent the rest of the laser into the waveguide, and included an attenuator before the chip so that we could control the intensity of the light.</a:t>
            </a:r>
          </a:p>
          <a:p>
            <a:endParaRPr lang="en-US" baseline="0" dirty="0" smtClean="0"/>
          </a:p>
          <a:p>
            <a:r>
              <a:rPr lang="en-US" baseline="0" dirty="0" smtClean="0"/>
              <a:t>Here is the spectra at various intensities of the pump laser. At powers greater than about 10 mW,  we were able to generate light directly at the second harmonic of the pump. This is an unusual way to self reference a laser frequency comb, and it’s enabled by the fact that the on-chip waveguides allow us to generate light much farther from the pump than is typically possible with nonlinear fiber. Usually, we would take a nonlinear fiber, generate light at 2 micron, generate light at 1 </a:t>
            </a:r>
            <a:r>
              <a:rPr lang="en-US" baseline="0" dirty="0" smtClean="0"/>
              <a:t>micron, </a:t>
            </a:r>
            <a:r>
              <a:rPr lang="en-US" baseline="0" dirty="0" smtClean="0"/>
              <a:t>and double the 2 micron light for self-referencing. This works fine, but it suffers from the fact that there often isn’t much light at 2 micron. Then, when you double the 2 micron light, the pulse might not be particularly short and so the conversion efficiency isn’t great. Now, you are interfering dim light with other dim light, and the heterodyne signal can be very weak, unless you have a large amount of laser power available.</a:t>
            </a:r>
          </a:p>
          <a:p>
            <a:endParaRPr lang="en-US" baseline="0" dirty="0" smtClean="0"/>
          </a:p>
          <a:p>
            <a:r>
              <a:rPr lang="en-US" baseline="0" dirty="0" smtClean="0"/>
              <a:t>In this scheme, we are generating light directly at the second harmonic. Now, we can double the strong pump light at 1560, which is bright and has a short pulse duration, so the conversion efficiency is very good. Now, we can interfere strong second harmonic light with the supercontinuum light. So, this can allow us to detect the heterodyne beat even when the input pulse energies are fairly low.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30</a:t>
            </a:fld>
            <a:endParaRPr lang="en-US"/>
          </a:p>
        </p:txBody>
      </p:sp>
    </p:spTree>
    <p:extLst>
      <p:ext uri="{BB962C8B-B14F-4D97-AF65-F5344CB8AC3E}">
        <p14:creationId xmlns:p14="http://schemas.microsoft.com/office/powerpoint/2010/main" val="3697947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here is what the f0 beat looks like at various input powers</a:t>
            </a:r>
            <a:r>
              <a:rPr lang="en-US" baseline="0" dirty="0" smtClean="0"/>
              <a:t> to the waveguide. We are at 100 MHz, so these are pulse energies of, for example, 120 </a:t>
            </a:r>
            <a:r>
              <a:rPr lang="en-US" baseline="0" dirty="0" err="1" smtClean="0"/>
              <a:t>pJ</a:t>
            </a:r>
            <a:r>
              <a:rPr lang="en-US" baseline="0" dirty="0" smtClean="0"/>
              <a:t>. Basically we want this peak to be as large as possible. Anything over 25 dB is usually sufficient for glitch-free locking of a frequency comb. And here you can see that we achieve better than 25 dB SNR as long as the power is over 11.3 mW. Using this 11.3 mW level input to the waveguide, we are able to lock the CEO of the comb and then count the offset frequency with a separate counter. We get this purple trace here, which shows the frequency (counted with a 1 second gate time) stays within the target frequency at the </a:t>
            </a:r>
            <a:r>
              <a:rPr lang="en-US" baseline="0" dirty="0" err="1" smtClean="0"/>
              <a:t>milliHz</a:t>
            </a:r>
            <a:r>
              <a:rPr lang="en-US" baseline="0" dirty="0" smtClean="0"/>
              <a:t> level, which is limited only by feedback bandwidth of the laser and not by our detection scheme.</a:t>
            </a:r>
          </a:p>
          <a:p>
            <a:endParaRPr lang="en-US" baseline="0" dirty="0" smtClean="0"/>
          </a:p>
          <a:p>
            <a:r>
              <a:rPr lang="en-US" baseline="0" dirty="0" smtClean="0"/>
              <a:t>So, this shows that yes, even with the current technologies, silicon nitride waveguides can allow us to easily self reference low pulse energies that would be very difficult to broaden in HNLF. As we make more improvements to the coupling, to the materials, and to the waveguide design, it should be possible to push this orders of magnitude better</a:t>
            </a:r>
            <a:r>
              <a:rPr lang="en-US" baseline="0" dirty="0" smtClean="0"/>
              <a:t>.</a:t>
            </a:r>
          </a:p>
          <a:p>
            <a:endParaRPr lang="en-US" baseline="0" dirty="0" smtClean="0"/>
          </a:p>
          <a:p>
            <a:r>
              <a:rPr lang="en-US" baseline="0" dirty="0" smtClean="0"/>
              <a:t>And, while these results were obtained just by taking a high power laser and attenuating the power, our silicon nitride waveguides are allowing us to spectrally broaden and self-reference low-power consumption combs.</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31</a:t>
            </a:fld>
            <a:endParaRPr lang="en-US"/>
          </a:p>
        </p:txBody>
      </p:sp>
    </p:spTree>
    <p:extLst>
      <p:ext uri="{BB962C8B-B14F-4D97-AF65-F5344CB8AC3E}">
        <p14:creationId xmlns:p14="http://schemas.microsoft.com/office/powerpoint/2010/main" val="813980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an low-power consumption comb that was developed at NIST for applications like </a:t>
            </a:r>
            <a:r>
              <a:rPr lang="en-US" baseline="0" dirty="0" err="1" smtClean="0"/>
              <a:t>sattelites</a:t>
            </a:r>
            <a:r>
              <a:rPr lang="en-US" baseline="0" dirty="0" smtClean="0"/>
              <a:t> where you can only get a few watts of electrical power. Here you can see the comb running off of a cell-phone charger. The downside of such a low-power comb is that the pulse energies are so low that it could never be broadened in nonlinear fiber. But, using the silicon nitride waveguides we were able to generate light directly at 780-nm and self reference the comb.</a:t>
            </a:r>
          </a:p>
          <a:p>
            <a:endParaRPr lang="en-US" baseline="0" dirty="0" smtClean="0"/>
          </a:p>
          <a:p>
            <a:r>
              <a:rPr lang="en-US" baseline="0" dirty="0" smtClean="0"/>
              <a:t>I think that this is one of the first, if not the first fully stabilized frequency combs to be running off battery power.</a:t>
            </a:r>
          </a:p>
        </p:txBody>
      </p:sp>
      <p:sp>
        <p:nvSpPr>
          <p:cNvPr id="4" name="Slide Number Placeholder 3"/>
          <p:cNvSpPr>
            <a:spLocks noGrp="1"/>
          </p:cNvSpPr>
          <p:nvPr>
            <p:ph type="sldNum" sz="quarter" idx="10"/>
          </p:nvPr>
        </p:nvSpPr>
        <p:spPr/>
        <p:txBody>
          <a:bodyPr/>
          <a:lstStyle/>
          <a:p>
            <a:fld id="{42707A31-EAC7-B14A-AEC5-4CAF9BD55F4A}" type="slidenum">
              <a:rPr lang="en-US" smtClean="0"/>
              <a:t>32</a:t>
            </a:fld>
            <a:endParaRPr lang="en-US"/>
          </a:p>
        </p:txBody>
      </p:sp>
    </p:spTree>
    <p:extLst>
      <p:ext uri="{BB962C8B-B14F-4D97-AF65-F5344CB8AC3E}">
        <p14:creationId xmlns:p14="http://schemas.microsoft.com/office/powerpoint/2010/main" val="2885600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last application</a:t>
            </a:r>
            <a:r>
              <a:rPr lang="en-US" baseline="0" dirty="0" smtClean="0"/>
              <a:t> of the on-chip waveguides that I will talk about is to broaden a 10 GHz electro-optic comb. Electro-optic combs are probably the most bone-headed way to make a frequency comb, but recently, they have actually become a really good way to make a frequency comb. </a:t>
            </a:r>
          </a:p>
          <a:p>
            <a:endParaRPr lang="en-US" baseline="0" dirty="0" smtClean="0"/>
          </a:p>
          <a:p>
            <a:r>
              <a:rPr lang="en-US" baseline="0" dirty="0" smtClean="0"/>
              <a:t>Basically, you just take a continuous laser and, using electro-optic phase and intensity modulators, you chop the laser up into chirped pulses, when can then be compressed using some dispersive medium, like a whole bunch of single-mode fiber. It has some pretty unique capabilities, like the ability to operate at really high repetition rates, and the ability to tune the repetition rate, and the fact that it deterministically generates pulses, without the need to be mode-locked like a normal laser. But, the spectrum that it produces is quite narrow, and the fact that the repetition rate is around 10 GHz means that, even if we amplify it to 4 Watts of optical power, the pulse energies are still really low.</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33</a:t>
            </a:fld>
            <a:endParaRPr lang="en-US"/>
          </a:p>
        </p:txBody>
      </p:sp>
    </p:spTree>
    <p:extLst>
      <p:ext uri="{BB962C8B-B14F-4D97-AF65-F5344CB8AC3E}">
        <p14:creationId xmlns:p14="http://schemas.microsoft.com/office/powerpoint/2010/main" val="10908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But, again,</a:t>
            </a:r>
            <a:r>
              <a:rPr lang="en-US" baseline="0" dirty="0" smtClean="0"/>
              <a:t> the high nonlinearity of the silicon nitride waveguides allows us to broaden the spectrum to way more than once octave, and generate light directly at the second harmonic of the 1550 nm pump laser. Excitingly, just relying on the fact that a 20 dB attenuator has a frequency dependent attenuation, we can flatten the spectrum so that there is only a 3 dB variation over several hundred nm of bandwidth, which could make this comb an appealing source for spectroscopy of calibrating astronomical spectrographs in this region. </a:t>
            </a:r>
            <a:endParaRPr lang="en-US" dirty="0"/>
          </a:p>
        </p:txBody>
      </p:sp>
      <p:sp>
        <p:nvSpPr>
          <p:cNvPr id="4" name="Slide Number Placeholder 3"/>
          <p:cNvSpPr>
            <a:spLocks noGrp="1"/>
          </p:cNvSpPr>
          <p:nvPr>
            <p:ph type="sldNum" sz="quarter" idx="10"/>
          </p:nvPr>
        </p:nvSpPr>
        <p:spPr/>
        <p:txBody>
          <a:bodyPr/>
          <a:lstStyle/>
          <a:p>
            <a:fld id="{E9FB0201-BA34-4F61-B1AF-CE0539A683C7}" type="slidenum">
              <a:rPr lang="en-US" smtClean="0"/>
              <a:t>34</a:t>
            </a:fld>
            <a:endParaRPr lang="en-US"/>
          </a:p>
        </p:txBody>
      </p:sp>
    </p:spTree>
    <p:extLst>
      <p:ext uri="{BB962C8B-B14F-4D97-AF65-F5344CB8AC3E}">
        <p14:creationId xmlns:p14="http://schemas.microsoft.com/office/powerpoint/2010/main" val="26481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broad spectrum lets us self-reference the comb, and we have been able to reduce the phase-noise of the comb. We started at this green line and, after self-referencing and a few other tricks, we arrived at this purple line. The important thing is that this purple line stays below this threshold, known “beta separation line”. When this phase-noise is integrated, the integrated timing jitter is less than 1.4 femtosecond, which is less than half an optical cycle. This is the first EO comb to show stability on this level, and it means that it’s ready for high-precision comparison of optical clocks and for dual-comb spectroscopy. </a:t>
            </a:r>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35</a:t>
            </a:fld>
            <a:endParaRPr lang="en-US"/>
          </a:p>
        </p:txBody>
      </p:sp>
    </p:spTree>
    <p:extLst>
      <p:ext uri="{BB962C8B-B14F-4D97-AF65-F5344CB8AC3E}">
        <p14:creationId xmlns:p14="http://schemas.microsoft.com/office/powerpoint/2010/main" val="1431731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adjust the input power so that the</a:t>
            </a:r>
            <a:r>
              <a:rPr lang="en-US" baseline="0" dirty="0" smtClean="0"/>
              <a:t> soliton fission process occurs right at the end of the waveguide, then we generate a somewhat less broad spectrum, but we can get pulses that are reasonable well compressed. In this case, we were able to get a pulse with a duration of only 15 </a:t>
            </a:r>
            <a:r>
              <a:rPr lang="en-US" baseline="0" dirty="0" err="1" smtClean="0"/>
              <a:t>femtoseonds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36</a:t>
            </a:fld>
            <a:endParaRPr lang="en-US"/>
          </a:p>
        </p:txBody>
      </p:sp>
    </p:spTree>
    <p:extLst>
      <p:ext uri="{BB962C8B-B14F-4D97-AF65-F5344CB8AC3E}">
        <p14:creationId xmlns:p14="http://schemas.microsoft.com/office/powerpoint/2010/main" val="915570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 we going to do with this 10 GHz source that is both ultrafast and </a:t>
            </a:r>
            <a:r>
              <a:rPr lang="en-US" dirty="0" err="1" smtClean="0"/>
              <a:t>ultrastable</a:t>
            </a:r>
            <a:r>
              <a:rPr lang="en-US" dirty="0" smtClean="0"/>
              <a:t>? </a:t>
            </a:r>
          </a:p>
          <a:p>
            <a:endParaRPr lang="en-US" dirty="0" smtClean="0"/>
          </a:p>
          <a:p>
            <a:r>
              <a:rPr lang="en-US" dirty="0" smtClean="0"/>
              <a:t>Well, one application that</a:t>
            </a:r>
            <a:r>
              <a:rPr lang="en-US" baseline="0" dirty="0" smtClean="0"/>
              <a:t> is looking for high-rep rate sources of few-cycle pulses is coherent Raman imaging, which is this cool microscopy technique that record the entire vibrational spectrum at each pixel in a 3D sample. So, you can make cool images like this one, where you are moving through the thickness of a skin sample, and there is no need to prepare the sample using chemical dyes. We are collaborating with some Raman experts at NIST </a:t>
            </a:r>
            <a:r>
              <a:rPr lang="en-US" baseline="0" dirty="0" err="1" smtClean="0"/>
              <a:t>gaithersburg</a:t>
            </a:r>
            <a:r>
              <a:rPr lang="en-US" baseline="0" dirty="0" smtClean="0"/>
              <a:t> to try to demonstrate that our combs are capable of collecting images like these faster than ever before.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37</a:t>
            </a:fld>
            <a:endParaRPr lang="en-US"/>
          </a:p>
        </p:txBody>
      </p:sp>
    </p:spTree>
    <p:extLst>
      <p:ext uri="{BB962C8B-B14F-4D97-AF65-F5344CB8AC3E}">
        <p14:creationId xmlns:p14="http://schemas.microsoft.com/office/powerpoint/2010/main" val="3754845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simulations presented an</a:t>
            </a:r>
            <a:r>
              <a:rPr lang="en-US" baseline="0" dirty="0" smtClean="0"/>
              <a:t> optimistic view that we could really do a lot of cool things with these on-chip waveguides. But, just because the computer says that it should be possible doesn’t mean that it will necessarily work out so well in experiment.</a:t>
            </a:r>
          </a:p>
          <a:p>
            <a:endParaRPr lang="en-US" baseline="0" dirty="0" smtClean="0"/>
          </a:p>
          <a:p>
            <a:r>
              <a:rPr lang="en-US" baseline="0" dirty="0" smtClean="0"/>
              <a:t>So, we had a whole bunch of questions about what waveguide supercontinuum could accomplish, and we conducted experiment to answer these questions.</a:t>
            </a:r>
          </a:p>
          <a:p>
            <a:endParaRPr lang="en-US" baseline="0" dirty="0" smtClean="0"/>
          </a:p>
          <a:p>
            <a:r>
              <a:rPr lang="en-US" baseline="0" dirty="0" smtClean="0"/>
              <a:t>First, we wanted to know if waveguides would allow us to generate light in spectral regions that were otherwise inaccessible using a traditional supercontinuum source.</a:t>
            </a:r>
          </a:p>
          <a:p>
            <a:endParaRPr lang="en-US" baseline="0" dirty="0" smtClean="0"/>
          </a:p>
          <a:p>
            <a:r>
              <a:rPr lang="en-US" baseline="0" dirty="0" smtClean="0"/>
              <a:t>Second, we wanted to know if waveguides would give us some additional control over the spectral shape of the supercontinuum.</a:t>
            </a:r>
          </a:p>
          <a:p>
            <a:endParaRPr lang="en-US" baseline="0" dirty="0" smtClean="0"/>
          </a:p>
          <a:p>
            <a:r>
              <a:rPr lang="en-US" baseline="0" dirty="0" smtClean="0"/>
              <a:t>We wanted to know if we could use simultaneous second harmonic generation and supercontinuum generation in a single waveguide to produce a simplified self referencing setup. </a:t>
            </a:r>
          </a:p>
          <a:p>
            <a:endParaRPr lang="en-US" baseline="0" dirty="0" smtClean="0"/>
          </a:p>
          <a:p>
            <a:r>
              <a:rPr lang="en-US" baseline="0" dirty="0" smtClean="0"/>
              <a:t>Next, we wanted to know if the waveguides would work in the mid-IR, and if high harmonic generation was possible.</a:t>
            </a:r>
          </a:p>
          <a:p>
            <a:endParaRPr lang="en-US" baseline="0" dirty="0" smtClean="0"/>
          </a:p>
          <a:p>
            <a:r>
              <a:rPr lang="en-US" baseline="0" dirty="0" smtClean="0"/>
              <a:t>Can waveguides allow us to use pulse energies so low that we can still broaden and self-reference a comb that runs entirely on a small battery pack.</a:t>
            </a:r>
          </a:p>
          <a:p>
            <a:endParaRPr lang="en-US" baseline="0" dirty="0" smtClean="0"/>
          </a:p>
          <a:p>
            <a:r>
              <a:rPr lang="en-US" baseline="0" dirty="0" smtClean="0"/>
              <a:t>Finally, we wanted to see if the waveguides could broaden the spectrum and compress the pulse to just a few optical cycles, even at 10 GHz repetition rates?</a:t>
            </a:r>
          </a:p>
          <a:p>
            <a:endParaRPr lang="en-US" baseline="0" dirty="0" smtClean="0"/>
          </a:p>
          <a:p>
            <a:r>
              <a:rPr lang="en-US" baseline="0" dirty="0" smtClean="0"/>
              <a:t>So, I’ll briefly tell you about the experiments that we completed that showed that the answer to all of these questions was yes.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38</a:t>
            </a:fld>
            <a:endParaRPr lang="en-US"/>
          </a:p>
        </p:txBody>
      </p:sp>
    </p:spTree>
    <p:extLst>
      <p:ext uri="{BB962C8B-B14F-4D97-AF65-F5344CB8AC3E}">
        <p14:creationId xmlns:p14="http://schemas.microsoft.com/office/powerpoint/2010/main" val="4259646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Going forward, we have a few more questions to answer. First, can we generate few-cycle</a:t>
            </a:r>
            <a:r>
              <a:rPr lang="en-US" baseline="0" dirty="0" smtClean="0"/>
              <a:t> pulses at GHz repetition rates.</a:t>
            </a:r>
          </a:p>
          <a:p>
            <a:endParaRPr lang="en-US" baseline="0" dirty="0" smtClean="0"/>
          </a:p>
          <a:p>
            <a:r>
              <a:rPr lang="en-US" baseline="0" dirty="0" smtClean="0"/>
              <a:t>And there are probably lots of other applications for these waveguides or these broadband laser sources, so if this seems interesting to you, please get it touch, because we are always looking for new collaborations.</a:t>
            </a:r>
          </a:p>
          <a:p>
            <a:endParaRPr lang="en-US" baseline="0" dirty="0" smtClean="0"/>
          </a:p>
          <a:p>
            <a:r>
              <a:rPr lang="en-US" baseline="0" dirty="0" smtClean="0"/>
              <a:t>Thank you for your attention!</a:t>
            </a:r>
          </a:p>
        </p:txBody>
      </p:sp>
      <p:sp>
        <p:nvSpPr>
          <p:cNvPr id="4" name="Slide Number Placeholder 3"/>
          <p:cNvSpPr>
            <a:spLocks noGrp="1"/>
          </p:cNvSpPr>
          <p:nvPr>
            <p:ph type="sldNum" sz="quarter" idx="10"/>
          </p:nvPr>
        </p:nvSpPr>
        <p:spPr/>
        <p:txBody>
          <a:bodyPr/>
          <a:lstStyle/>
          <a:p>
            <a:fld id="{42707A31-EAC7-B14A-AEC5-4CAF9BD55F4A}" type="slidenum">
              <a:rPr lang="en-US" smtClean="0"/>
              <a:t>39</a:t>
            </a:fld>
            <a:endParaRPr lang="en-US"/>
          </a:p>
        </p:txBody>
      </p:sp>
    </p:spTree>
    <p:extLst>
      <p:ext uri="{BB962C8B-B14F-4D97-AF65-F5344CB8AC3E}">
        <p14:creationId xmlns:p14="http://schemas.microsoft.com/office/powerpoint/2010/main" val="2227427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the light would actually just appear white, but it would contain a broad spectrum of different colors, potentially ranging from the ultraviolet all the way to the infrared.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4</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But don’t worry, you can always use a simple prism to disperse the colors and see the rainbow. </a:t>
            </a:r>
          </a:p>
          <a:p>
            <a:endParaRPr lang="en-US" baseline="0" dirty="0" smtClean="0"/>
          </a:p>
          <a:p>
            <a:r>
              <a:rPr lang="en-US" baseline="0" dirty="0" smtClean="0"/>
              <a:t>So, if you get nothing else from this talk, you can at the very least be delighted to know that there, like literally thousands of people, who are trying to develop tiny rainbow lasers. Here at NIST, we have some of the tiniest and most rainbow lasers in the world.</a:t>
            </a:r>
          </a:p>
          <a:p>
            <a:endParaRPr lang="en-US" baseline="0" dirty="0" smtClean="0"/>
          </a:p>
          <a:p>
            <a:r>
              <a:rPr lang="en-US" baseline="0" dirty="0" smtClean="0"/>
              <a:t>But, the next question is why are a bunch of scientists spending so much time studying something that seems so ridiculous, and we at NIST are particularly interested in developing the world’s best rainbow lasers.</a:t>
            </a:r>
          </a:p>
          <a:p>
            <a:endParaRPr lang="en-US" baseline="0" dirty="0" smtClean="0"/>
          </a:p>
          <a:p>
            <a:r>
              <a:rPr lang="en-US" baseline="0" dirty="0" smtClean="0"/>
              <a:t>The very short answer is that at NIST we are interested in measuring things really well. And a variety of laser called an Optical Frequency Combs is the best way to make very precise measurements of light. And we are currently working to make these frequency combs smaller and better.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5</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is an optical frequency</a:t>
            </a:r>
            <a:r>
              <a:rPr lang="en-US" baseline="0" dirty="0" smtClean="0"/>
              <a:t> comb? Well, a frequency comb is just a laser. But, it’s not like a traditional laser that just produces light all the time. It’s a pulsed laser, that only sends out these little pancakes of light. And it depends on the frequency comb, but generally these pulses of light are only a few femtosecond long. And, in case you have forgotten, a femtosecond is 0.000000000000001 seconds. </a:t>
            </a:r>
          </a:p>
          <a:p>
            <a:endParaRPr lang="en-US" baseline="0" dirty="0" smtClean="0"/>
          </a:p>
          <a:p>
            <a:r>
              <a:rPr lang="en-US" baseline="0" dirty="0" smtClean="0"/>
              <a:t>So, we can make a plot of the laser intensity over time, then it looks something like this, where there are pulses of light that have some brief duration and a constant spacing between the pulses. If we can stabilize the laser, and keep the spacing between the pulses exactly constant, then we can make an optical frequency comb. If we look at the frequency spectrum, which is just a plot of the different colors, then we see that it’s not a continuum of colors like you get from a light bulb, but there are individual teeth that look like a comb. This is why we call it a frequency comb. And, it’s really similar to having thousands or even millions of really stable lasers all operating at the same time and shining in the exact same direction.</a:t>
            </a:r>
          </a:p>
          <a:p>
            <a:endParaRPr lang="en-US" baseline="0" dirty="0" smtClean="0"/>
          </a:p>
          <a:p>
            <a:r>
              <a:rPr lang="en-US" baseline="0" dirty="0" smtClean="0"/>
              <a:t>And, since we have these teeth, the frequency comb can act like a ruler for measuring other lasers. Why do we need a ruler for measuring lasers?</a:t>
            </a:r>
          </a:p>
        </p:txBody>
      </p:sp>
      <p:sp>
        <p:nvSpPr>
          <p:cNvPr id="4" name="Slide Number Placeholder 3"/>
          <p:cNvSpPr>
            <a:spLocks noGrp="1"/>
          </p:cNvSpPr>
          <p:nvPr>
            <p:ph type="sldNum" sz="quarter" idx="10"/>
          </p:nvPr>
        </p:nvSpPr>
        <p:spPr/>
        <p:txBody>
          <a:bodyPr/>
          <a:lstStyle/>
          <a:p>
            <a:fld id="{42707A31-EAC7-B14A-AEC5-4CAF9BD55F4A}" type="slidenum">
              <a:rPr lang="en-US" smtClean="0"/>
              <a:t>6</a:t>
            </a:fld>
            <a:endParaRPr lang="en-US"/>
          </a:p>
        </p:txBody>
      </p:sp>
    </p:spTree>
    <p:extLst>
      <p:ext uri="{BB962C8B-B14F-4D97-AF65-F5344CB8AC3E}">
        <p14:creationId xmlns:p14="http://schemas.microsoft.com/office/powerpoint/2010/main" val="13553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Well, at</a:t>
            </a:r>
            <a:r>
              <a:rPr lang="en-US" baseline="0" dirty="0" smtClean="0"/>
              <a:t> NIST we have a problem: we have a whole bunch of atomic clock. Every few years, it seems like someone has an idea for a newer, more stable type of atomic clock, and we end up with all of these different clocks, all in different rooms. And the problem is, each of these clocks produces a different frequency. You have the cesium clocks producing very stable microwaves, a chip scale atomic clock producing radio-waves, and then a whole bunch of other clocks that are producing super-stable optical signals. They are basically just incredible stable single-wavelength lasers.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7</a:t>
            </a:fld>
            <a:endParaRPr lang="en-US"/>
          </a:p>
        </p:txBody>
      </p:sp>
    </p:spTree>
    <p:extLst>
      <p:ext uri="{BB962C8B-B14F-4D97-AF65-F5344CB8AC3E}">
        <p14:creationId xmlns:p14="http://schemas.microsoft.com/office/powerpoint/2010/main" val="248356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we have all of these different lasers, and we need to compare the stability of each of these. And, they often call these lasers atomic clocks, but they are really more like pendulums. To turn this swinging pendulum into a clock, then you need to have this gear-thing that actually counts each swing of the pendulum.</a:t>
            </a:r>
          </a:p>
          <a:p>
            <a:endParaRPr lang="en-US" baseline="0" dirty="0" smtClean="0"/>
          </a:p>
          <a:p>
            <a:r>
              <a:rPr lang="en-US" baseline="0" dirty="0" smtClean="0"/>
              <a:t>Unfortunately, the electric field of light swings back and forth really, really fast. This is great, because a faster pendulum lets your clock be more precise in a shorter amount of time, but it presents the practical problem the even our fastest electronics cannot count each cycle of light. Here is where the frequency comb comes in. This atomic clock laser can interfere with the nearest comb-tooth from our frequency comb. And here we use an effect called a heterodyne beat. When two waves with similar frequencies interfere, you get a new wave that is modulated at the difference between the two frequencies. This modulation can take place at a much lower frequency, which can be easily measured using conventional electronics.</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8</a:t>
            </a:fld>
            <a:endParaRPr lang="en-US"/>
          </a:p>
        </p:txBody>
      </p:sp>
    </p:spTree>
    <p:extLst>
      <p:ext uri="{BB962C8B-B14F-4D97-AF65-F5344CB8AC3E}">
        <p14:creationId xmlns:p14="http://schemas.microsoft.com/office/powerpoint/2010/main" val="402900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one</a:t>
            </a:r>
            <a:r>
              <a:rPr lang="en-US" baseline="0" dirty="0" smtClean="0"/>
              <a:t> major application of frequency combs is as the reduction gear that connects optical frequencies, which can’t be counted, to radio-frequencies, which can be counted using electronics. As you can see in this animation, the optical frequencies are completing one revolution every few seconds, while the radio frequencies are much slower, completing one revolution every minute or so. In reality, these “gears” are spinning trillions of times faster, and the gear ratio isn’t just the 10:1 ratio shows here, but it’s more like 1 million to 1.</a:t>
            </a:r>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9</a:t>
            </a:fld>
            <a:endParaRPr lang="en-US"/>
          </a:p>
        </p:txBody>
      </p:sp>
    </p:spTree>
    <p:extLst>
      <p:ext uri="{BB962C8B-B14F-4D97-AF65-F5344CB8AC3E}">
        <p14:creationId xmlns:p14="http://schemas.microsoft.com/office/powerpoint/2010/main" val="320808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6AE7398-8595-6641-AEEC-246D630343C3}"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297956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2D0C87-6B22-B44B-9A2E-AC0F59F32FC5}"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06282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B0734A-5FA0-EC4E-AA28-83B2DDC86EC5}"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428858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DBD99D-1AB7-0F4E-A6FF-29FF8B746D14}"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70149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246FE8-DC30-DF45-916D-A60C2B385FF8}"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147146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8D452-C9EA-E840-9D5F-185F5A82505E}"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8119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6A1D13-F8CC-F348-B38D-A9D84B6CE43D}" type="datetime1">
              <a:rPr lang="en-US" smtClean="0"/>
              <a:t>17-11-14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1609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B03FB1-C1A1-0C41-88E4-483CB7912298}" type="datetime1">
              <a:rPr lang="en-US" smtClean="0"/>
              <a:t>17-11-14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61726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83839-73F1-CD4E-BFAE-567CDB5C0A82}" type="datetime1">
              <a:rPr lang="en-US" smtClean="0"/>
              <a:t>17-11-14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3618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05F7DE-0526-794B-BB32-B74A96B86563}"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204281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C53E4-38D1-F64A-89C8-608DB6442B82}"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16757717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2"/>
            <a:ext cx="9144000" cy="677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Placeholder 1"/>
          <p:cNvSpPr>
            <a:spLocks noGrp="1"/>
          </p:cNvSpPr>
          <p:nvPr>
            <p:ph type="title"/>
          </p:nvPr>
        </p:nvSpPr>
        <p:spPr>
          <a:xfrm>
            <a:off x="0" y="-32338"/>
            <a:ext cx="9144000" cy="709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A8682-2C43-AE42-AE4F-68A56EB15AC1}" type="datetime1">
              <a:rPr lang="en-US" smtClean="0"/>
              <a:t>17-11-14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70910" y="650149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B040B-060E-F94F-A4A9-51C7CC811EAA}" type="slidenum">
              <a:rPr lang="en-US" smtClean="0"/>
              <a:t>‹#›</a:t>
            </a:fld>
            <a:endParaRPr lang="en-US" dirty="0"/>
          </a:p>
        </p:txBody>
      </p:sp>
      <p:sp>
        <p:nvSpPr>
          <p:cNvPr id="14" name="Freeform 7"/>
          <p:cNvSpPr>
            <a:spLocks noEditPoints="1"/>
          </p:cNvSpPr>
          <p:nvPr userDrawn="1"/>
        </p:nvSpPr>
        <p:spPr bwMode="auto">
          <a:xfrm>
            <a:off x="130177" y="6459539"/>
            <a:ext cx="8696325" cy="371475"/>
          </a:xfrm>
          <a:custGeom>
            <a:avLst/>
            <a:gdLst>
              <a:gd name="T0" fmla="*/ 2147483647 w 913"/>
              <a:gd name="T1" fmla="*/ 2147483647 h 39"/>
              <a:gd name="T2" fmla="*/ 0 w 913"/>
              <a:gd name="T3" fmla="*/ 2147483647 h 39"/>
              <a:gd name="T4" fmla="*/ 0 w 913"/>
              <a:gd name="T5" fmla="*/ 2147483647 h 39"/>
              <a:gd name="T6" fmla="*/ 2147483647 w 913"/>
              <a:gd name="T7" fmla="*/ 2147483647 h 39"/>
              <a:gd name="T8" fmla="*/ 2147483647 w 913"/>
              <a:gd name="T9" fmla="*/ 2147483647 h 39"/>
              <a:gd name="T10" fmla="*/ 2147483647 w 913"/>
              <a:gd name="T11" fmla="*/ 2147483647 h 39"/>
              <a:gd name="T12" fmla="*/ 2147483647 w 913"/>
              <a:gd name="T13" fmla="*/ 2147483647 h 39"/>
              <a:gd name="T14" fmla="*/ 2147483647 w 913"/>
              <a:gd name="T15" fmla="*/ 2147483647 h 39"/>
              <a:gd name="T16" fmla="*/ 2147483647 w 913"/>
              <a:gd name="T17" fmla="*/ 2147483647 h 39"/>
              <a:gd name="T18" fmla="*/ 2147483647 w 913"/>
              <a:gd name="T19" fmla="*/ 2147483647 h 39"/>
              <a:gd name="T20" fmla="*/ 2147483647 w 913"/>
              <a:gd name="T21" fmla="*/ 2147483647 h 39"/>
              <a:gd name="T22" fmla="*/ 2147483647 w 913"/>
              <a:gd name="T23" fmla="*/ 2147483647 h 39"/>
              <a:gd name="T24" fmla="*/ 2147483647 w 913"/>
              <a:gd name="T25" fmla="*/ 2147483647 h 39"/>
              <a:gd name="T26" fmla="*/ 2147483647 w 913"/>
              <a:gd name="T27" fmla="*/ 2147483647 h 39"/>
              <a:gd name="T28" fmla="*/ 2147483647 w 913"/>
              <a:gd name="T29" fmla="*/ 2147483647 h 39"/>
              <a:gd name="T30" fmla="*/ 2147483647 w 913"/>
              <a:gd name="T31" fmla="*/ 2147483647 h 39"/>
              <a:gd name="T32" fmla="*/ 2147483647 w 913"/>
              <a:gd name="T33" fmla="*/ 2147483647 h 39"/>
              <a:gd name="T34" fmla="*/ 2147483647 w 913"/>
              <a:gd name="T35" fmla="*/ 2147483647 h 39"/>
              <a:gd name="T36" fmla="*/ 2147483647 w 913"/>
              <a:gd name="T37" fmla="*/ 2147483647 h 39"/>
              <a:gd name="T38" fmla="*/ 2147483647 w 913"/>
              <a:gd name="T39" fmla="*/ 2147483647 h 39"/>
              <a:gd name="T40" fmla="*/ 2147483647 w 913"/>
              <a:gd name="T41" fmla="*/ 2147483647 h 39"/>
              <a:gd name="T42" fmla="*/ 2147483647 w 913"/>
              <a:gd name="T43" fmla="*/ 2147483647 h 39"/>
              <a:gd name="T44" fmla="*/ 2147483647 w 913"/>
              <a:gd name="T45" fmla="*/ 2147483647 h 39"/>
              <a:gd name="T46" fmla="*/ 2147483647 w 913"/>
              <a:gd name="T47" fmla="*/ 2147483647 h 39"/>
              <a:gd name="T48" fmla="*/ 2147483647 w 913"/>
              <a:gd name="T49" fmla="*/ 2147483647 h 39"/>
              <a:gd name="T50" fmla="*/ 2147483647 w 913"/>
              <a:gd name="T51" fmla="*/ 2147483647 h 39"/>
              <a:gd name="T52" fmla="*/ 2147483647 w 913"/>
              <a:gd name="T53" fmla="*/ 2147483647 h 39"/>
              <a:gd name="T54" fmla="*/ 2147483647 w 913"/>
              <a:gd name="T55" fmla="*/ 2147483647 h 39"/>
              <a:gd name="T56" fmla="*/ 2147483647 w 913"/>
              <a:gd name="T57" fmla="*/ 2147483647 h 39"/>
              <a:gd name="T58" fmla="*/ 2147483647 w 913"/>
              <a:gd name="T59" fmla="*/ 2147483647 h 39"/>
              <a:gd name="T60" fmla="*/ 2147483647 w 913"/>
              <a:gd name="T61" fmla="*/ 2147483647 h 39"/>
              <a:gd name="T62" fmla="*/ 2147483647 w 913"/>
              <a:gd name="T63" fmla="*/ 2147483647 h 39"/>
              <a:gd name="T64" fmla="*/ 2147483647 w 913"/>
              <a:gd name="T65" fmla="*/ 2147483647 h 39"/>
              <a:gd name="T66" fmla="*/ 2147483647 w 913"/>
              <a:gd name="T67" fmla="*/ 2147483647 h 39"/>
              <a:gd name="T68" fmla="*/ 2147483647 w 913"/>
              <a:gd name="T69" fmla="*/ 2147483647 h 39"/>
              <a:gd name="T70" fmla="*/ 2147483647 w 913"/>
              <a:gd name="T71" fmla="*/ 2147483647 h 39"/>
              <a:gd name="T72" fmla="*/ 2147483647 w 913"/>
              <a:gd name="T73" fmla="*/ 2147483647 h 39"/>
              <a:gd name="T74" fmla="*/ 2147483647 w 913"/>
              <a:gd name="T75" fmla="*/ 2147483647 h 39"/>
              <a:gd name="T76" fmla="*/ 2147483647 w 913"/>
              <a:gd name="T77" fmla="*/ 2147483647 h 39"/>
              <a:gd name="T78" fmla="*/ 2147483647 w 913"/>
              <a:gd name="T79" fmla="*/ 2147483647 h 39"/>
              <a:gd name="T80" fmla="*/ 2147483647 w 913"/>
              <a:gd name="T81" fmla="*/ 2147483647 h 39"/>
              <a:gd name="T82" fmla="*/ 2147483647 w 913"/>
              <a:gd name="T83" fmla="*/ 2147483647 h 39"/>
              <a:gd name="T84" fmla="*/ 2147483647 w 913"/>
              <a:gd name="T85" fmla="*/ 2147483647 h 39"/>
              <a:gd name="T86" fmla="*/ 2147483647 w 913"/>
              <a:gd name="T87" fmla="*/ 2147483647 h 39"/>
              <a:gd name="T88" fmla="*/ 2147483647 w 913"/>
              <a:gd name="T89" fmla="*/ 2147483647 h 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3" h="39">
                <a:moveTo>
                  <a:pt x="7" y="38"/>
                </a:moveTo>
                <a:lnTo>
                  <a:pt x="0" y="38"/>
                </a:lnTo>
                <a:lnTo>
                  <a:pt x="0" y="9"/>
                </a:lnTo>
                <a:cubicBezTo>
                  <a:pt x="0" y="9"/>
                  <a:pt x="0" y="3"/>
                  <a:pt x="5" y="1"/>
                </a:cubicBezTo>
                <a:cubicBezTo>
                  <a:pt x="10" y="0"/>
                  <a:pt x="13" y="3"/>
                  <a:pt x="13" y="3"/>
                </a:cubicBezTo>
                <a:lnTo>
                  <a:pt x="37" y="30"/>
                </a:lnTo>
                <a:cubicBezTo>
                  <a:pt x="38" y="31"/>
                  <a:pt x="38" y="30"/>
                  <a:pt x="38" y="29"/>
                </a:cubicBezTo>
                <a:lnTo>
                  <a:pt x="38" y="1"/>
                </a:lnTo>
                <a:lnTo>
                  <a:pt x="46" y="1"/>
                </a:lnTo>
                <a:lnTo>
                  <a:pt x="46" y="31"/>
                </a:lnTo>
                <a:cubicBezTo>
                  <a:pt x="46" y="33"/>
                  <a:pt x="44" y="36"/>
                  <a:pt x="41" y="37"/>
                </a:cubicBezTo>
                <a:cubicBezTo>
                  <a:pt x="38" y="39"/>
                  <a:pt x="35" y="39"/>
                  <a:pt x="31" y="35"/>
                </a:cubicBezTo>
                <a:lnTo>
                  <a:pt x="9" y="9"/>
                </a:lnTo>
                <a:cubicBezTo>
                  <a:pt x="8" y="9"/>
                  <a:pt x="7" y="9"/>
                  <a:pt x="7" y="10"/>
                </a:cubicBezTo>
                <a:lnTo>
                  <a:pt x="7" y="38"/>
                </a:lnTo>
                <a:moveTo>
                  <a:pt x="50" y="1"/>
                </a:moveTo>
                <a:lnTo>
                  <a:pt x="58" y="1"/>
                </a:lnTo>
                <a:lnTo>
                  <a:pt x="58" y="28"/>
                </a:lnTo>
                <a:cubicBezTo>
                  <a:pt x="58" y="31"/>
                  <a:pt x="60" y="31"/>
                  <a:pt x="62" y="31"/>
                </a:cubicBezTo>
                <a:lnTo>
                  <a:pt x="95" y="31"/>
                </a:lnTo>
                <a:cubicBezTo>
                  <a:pt x="96" y="31"/>
                  <a:pt x="97" y="29"/>
                  <a:pt x="97" y="27"/>
                </a:cubicBezTo>
                <a:cubicBezTo>
                  <a:pt x="97" y="25"/>
                  <a:pt x="96" y="24"/>
                  <a:pt x="94" y="24"/>
                </a:cubicBezTo>
                <a:lnTo>
                  <a:pt x="73" y="24"/>
                </a:lnTo>
                <a:cubicBezTo>
                  <a:pt x="70" y="24"/>
                  <a:pt x="62" y="20"/>
                  <a:pt x="62" y="13"/>
                </a:cubicBezTo>
                <a:cubicBezTo>
                  <a:pt x="62" y="3"/>
                  <a:pt x="69" y="1"/>
                  <a:pt x="72" y="1"/>
                </a:cubicBezTo>
                <a:lnTo>
                  <a:pt x="132" y="1"/>
                </a:lnTo>
                <a:lnTo>
                  <a:pt x="132" y="9"/>
                </a:lnTo>
                <a:lnTo>
                  <a:pt x="117" y="9"/>
                </a:lnTo>
                <a:lnTo>
                  <a:pt x="117" y="38"/>
                </a:lnTo>
                <a:lnTo>
                  <a:pt x="110" y="38"/>
                </a:lnTo>
                <a:lnTo>
                  <a:pt x="110" y="9"/>
                </a:lnTo>
                <a:lnTo>
                  <a:pt x="73" y="9"/>
                </a:lnTo>
                <a:cubicBezTo>
                  <a:pt x="70" y="9"/>
                  <a:pt x="67" y="15"/>
                  <a:pt x="73" y="16"/>
                </a:cubicBezTo>
                <a:lnTo>
                  <a:pt x="96" y="16"/>
                </a:lnTo>
                <a:cubicBezTo>
                  <a:pt x="99" y="16"/>
                  <a:pt x="105" y="19"/>
                  <a:pt x="105" y="27"/>
                </a:cubicBezTo>
                <a:cubicBezTo>
                  <a:pt x="105" y="35"/>
                  <a:pt x="100" y="38"/>
                  <a:pt x="96" y="38"/>
                </a:cubicBezTo>
                <a:lnTo>
                  <a:pt x="62" y="38"/>
                </a:lnTo>
                <a:cubicBezTo>
                  <a:pt x="57" y="38"/>
                  <a:pt x="55" y="37"/>
                  <a:pt x="53" y="35"/>
                </a:cubicBezTo>
                <a:cubicBezTo>
                  <a:pt x="51" y="33"/>
                  <a:pt x="51" y="32"/>
                  <a:pt x="50" y="28"/>
                </a:cubicBezTo>
                <a:lnTo>
                  <a:pt x="50" y="1"/>
                </a:lnTo>
                <a:moveTo>
                  <a:pt x="138" y="1"/>
                </a:moveTo>
                <a:lnTo>
                  <a:pt x="138" y="9"/>
                </a:lnTo>
                <a:lnTo>
                  <a:pt x="913" y="9"/>
                </a:lnTo>
                <a:lnTo>
                  <a:pt x="913" y="1"/>
                </a:lnTo>
                <a:lnTo>
                  <a:pt x="138" y="1"/>
                </a:lnTo>
              </a:path>
            </a:pathLst>
          </a:cu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749586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3600" kern="1200">
          <a:solidFill>
            <a:srgbClr val="0000FF"/>
          </a:solidFill>
          <a:latin typeface="Avenir Book"/>
          <a:ea typeface="+mj-ea"/>
          <a:cs typeface="Avenir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jpe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5" Type="http://schemas.microsoft.com/office/2007/relationships/hdphoto" Target="../media/hdphoto1.wdp"/><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jpe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8.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34345" y="5394477"/>
            <a:ext cx="5396429" cy="1022347"/>
          </a:xfrm>
          <a:prstGeom prst="rect">
            <a:avLst/>
          </a:prstGeom>
        </p:spPr>
      </p:pic>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3" name="Subtitle 2"/>
          <p:cNvSpPr>
            <a:spLocks noGrp="1"/>
          </p:cNvSpPr>
          <p:nvPr>
            <p:ph type="subTitle" idx="1"/>
          </p:nvPr>
        </p:nvSpPr>
        <p:spPr>
          <a:xfrm>
            <a:off x="419617" y="1884363"/>
            <a:ext cx="8447957" cy="3265730"/>
          </a:xfrm>
        </p:spPr>
        <p:txBody>
          <a:bodyPr>
            <a:noAutofit/>
          </a:bodyPr>
          <a:lstStyle/>
          <a:p>
            <a:pPr>
              <a:spcBef>
                <a:spcPts val="0"/>
              </a:spcBef>
              <a:spcAft>
                <a:spcPts val="800"/>
              </a:spcAft>
            </a:pPr>
            <a:r>
              <a:rPr lang="en-US" sz="1600" dirty="0" smtClean="0">
                <a:solidFill>
                  <a:srgbClr val="0000FF"/>
                </a:solidFill>
                <a:latin typeface="Avenir Heavy"/>
                <a:cs typeface="Avenir Heavy"/>
              </a:rPr>
              <a:t>Dan Hickstein</a:t>
            </a:r>
            <a:r>
              <a:rPr lang="en-US" sz="1600" dirty="0" smtClean="0">
                <a:solidFill>
                  <a:srgbClr val="0000FF"/>
                </a:solidFill>
              </a:rPr>
              <a:t>, David Carlson</a:t>
            </a:r>
            <a:r>
              <a:rPr lang="en-US" sz="1600" dirty="0" smtClean="0">
                <a:solidFill>
                  <a:srgbClr val="0000FF"/>
                </a:solidFill>
              </a:rPr>
              <a:t>, </a:t>
            </a:r>
            <a:r>
              <a:rPr lang="en-US" sz="1600" dirty="0" err="1" smtClean="0">
                <a:solidFill>
                  <a:srgbClr val="0000FF"/>
                </a:solidFill>
              </a:rPr>
              <a:t>Abijith</a:t>
            </a:r>
            <a:r>
              <a:rPr lang="en-US" sz="1600" dirty="0" smtClean="0">
                <a:solidFill>
                  <a:srgbClr val="0000FF"/>
                </a:solidFill>
              </a:rPr>
              <a:t> </a:t>
            </a:r>
            <a:r>
              <a:rPr lang="en-US" sz="1600" dirty="0" err="1" smtClean="0">
                <a:solidFill>
                  <a:srgbClr val="0000FF"/>
                </a:solidFill>
              </a:rPr>
              <a:t>Kowligy</a:t>
            </a:r>
            <a:r>
              <a:rPr lang="en-US" sz="1600" dirty="0" smtClean="0">
                <a:solidFill>
                  <a:srgbClr val="0000FF"/>
                </a:solidFill>
              </a:rPr>
              <a:t>, </a:t>
            </a:r>
            <a:r>
              <a:rPr lang="en-US" sz="1600" dirty="0">
                <a:solidFill>
                  <a:srgbClr val="0000FF"/>
                </a:solidFill>
              </a:rPr>
              <a:t>Alex Lind</a:t>
            </a:r>
            <a:r>
              <a:rPr lang="en-US" sz="1600" dirty="0" smtClean="0">
                <a:solidFill>
                  <a:srgbClr val="0000FF"/>
                </a:solidFill>
              </a:rPr>
              <a:t>, Connor</a:t>
            </a:r>
            <a:r>
              <a:rPr lang="en-US" sz="1600" dirty="0">
                <a:solidFill>
                  <a:srgbClr val="0000FF"/>
                </a:solidFill>
              </a:rPr>
              <a:t> Frederick</a:t>
            </a:r>
            <a:r>
              <a:rPr lang="en-US" sz="1600" dirty="0" smtClean="0">
                <a:solidFill>
                  <a:srgbClr val="0000FF"/>
                </a:solidFill>
              </a:rPr>
              <a:t>, Henry </a:t>
            </a:r>
            <a:r>
              <a:rPr lang="en-US" sz="1600" dirty="0" err="1" smtClean="0">
                <a:solidFill>
                  <a:srgbClr val="0000FF"/>
                </a:solidFill>
              </a:rPr>
              <a:t>Timmers</a:t>
            </a:r>
            <a:r>
              <a:rPr lang="en-US" sz="1600" dirty="0" smtClean="0">
                <a:solidFill>
                  <a:srgbClr val="0000FF"/>
                </a:solidFill>
              </a:rPr>
              <a:t>, </a:t>
            </a:r>
            <a:r>
              <a:rPr lang="en-US" sz="1600" dirty="0" smtClean="0">
                <a:solidFill>
                  <a:srgbClr val="0000FF"/>
                </a:solidFill>
              </a:rPr>
              <a:t>Wei Zhang, A.J. Metcalf, Holly </a:t>
            </a:r>
            <a:r>
              <a:rPr lang="en-US" sz="1600" dirty="0" smtClean="0">
                <a:solidFill>
                  <a:srgbClr val="0000FF"/>
                </a:solidFill>
              </a:rPr>
              <a:t>Leopardi, </a:t>
            </a:r>
            <a:r>
              <a:rPr lang="en-US" sz="1600" dirty="0" smtClean="0">
                <a:solidFill>
                  <a:srgbClr val="0000FF"/>
                </a:solidFill>
              </a:rPr>
              <a:t>Judith Olson, Rich Fox, Tara</a:t>
            </a:r>
            <a:r>
              <a:rPr lang="en-US" sz="1600" dirty="0" smtClean="0">
                <a:solidFill>
                  <a:srgbClr val="0000FF"/>
                </a:solidFill>
              </a:rPr>
              <a:t> Fortier, Frank Quinlan</a:t>
            </a:r>
            <a:r>
              <a:rPr lang="en-US" sz="1600" dirty="0" smtClean="0">
                <a:solidFill>
                  <a:srgbClr val="0000FF"/>
                </a:solidFill>
              </a:rPr>
              <a:t>, </a:t>
            </a:r>
            <a:r>
              <a:rPr lang="en-US" sz="1600" dirty="0" smtClean="0">
                <a:solidFill>
                  <a:srgbClr val="0000FF"/>
                </a:solidFill>
              </a:rPr>
              <a:t>Daniel Cole, Jordan Stone, Travis </a:t>
            </a:r>
            <a:r>
              <a:rPr lang="en-US" sz="1600" dirty="0" err="1" smtClean="0">
                <a:solidFill>
                  <a:srgbClr val="0000FF"/>
                </a:solidFill>
              </a:rPr>
              <a:t>Briles</a:t>
            </a:r>
            <a:r>
              <a:rPr lang="en-US" sz="1600" dirty="0" smtClean="0">
                <a:solidFill>
                  <a:srgbClr val="0000FF"/>
                </a:solidFill>
              </a:rPr>
              <a:t>, Erin </a:t>
            </a:r>
            <a:r>
              <a:rPr lang="en-US" sz="1600" dirty="0" smtClean="0">
                <a:solidFill>
                  <a:srgbClr val="0000FF"/>
                </a:solidFill>
              </a:rPr>
              <a:t>Lamb, </a:t>
            </a:r>
            <a:r>
              <a:rPr lang="en-US" sz="1600" dirty="0" smtClean="0">
                <a:solidFill>
                  <a:srgbClr val="0000FF"/>
                </a:solidFill>
              </a:rPr>
              <a:t/>
            </a:r>
            <a:br>
              <a:rPr lang="en-US" sz="1600" dirty="0" smtClean="0">
                <a:solidFill>
                  <a:srgbClr val="0000FF"/>
                </a:solidFill>
              </a:rPr>
            </a:br>
            <a:r>
              <a:rPr lang="en-US" sz="1600" dirty="0" smtClean="0">
                <a:solidFill>
                  <a:srgbClr val="0000FF"/>
                </a:solidFill>
              </a:rPr>
              <a:t>Scott</a:t>
            </a:r>
            <a:r>
              <a:rPr lang="en-US" sz="1600" dirty="0" smtClean="0">
                <a:solidFill>
                  <a:srgbClr val="0000FF"/>
                </a:solidFill>
              </a:rPr>
              <a:t> Diddams, </a:t>
            </a:r>
            <a:r>
              <a:rPr lang="en-US" sz="1600" dirty="0" smtClean="0">
                <a:solidFill>
                  <a:srgbClr val="0000FF"/>
                </a:solidFill>
              </a:rPr>
              <a:t>Scott Papp</a:t>
            </a:r>
            <a:r>
              <a:rPr lang="en-US" sz="1600" dirty="0" smtClean="0">
                <a:solidFill>
                  <a:srgbClr val="0000FF"/>
                </a:solidFill>
              </a:rPr>
              <a:t/>
            </a:r>
            <a:br>
              <a:rPr lang="en-US" sz="1600" dirty="0" smtClean="0">
                <a:solidFill>
                  <a:srgbClr val="0000FF"/>
                </a:solidFill>
              </a:rPr>
            </a:br>
            <a:r>
              <a:rPr lang="en-US" sz="1600" dirty="0" smtClean="0"/>
              <a:t>NIST </a:t>
            </a:r>
            <a:r>
              <a:rPr lang="en-US" sz="1600" dirty="0" smtClean="0"/>
              <a:t>–</a:t>
            </a:r>
            <a:r>
              <a:rPr lang="en-US" sz="1600" dirty="0"/>
              <a:t> </a:t>
            </a:r>
            <a:r>
              <a:rPr lang="en-US" sz="1600" dirty="0" smtClean="0"/>
              <a:t>Time </a:t>
            </a:r>
            <a:r>
              <a:rPr lang="en-US" sz="1600" dirty="0" smtClean="0"/>
              <a:t>and Frequency Division, Boulder, Colorado</a:t>
            </a:r>
            <a:endParaRPr lang="en-US" sz="1400" dirty="0"/>
          </a:p>
          <a:p>
            <a:pPr>
              <a:spcBef>
                <a:spcPts val="0"/>
              </a:spcBef>
              <a:spcAft>
                <a:spcPts val="800"/>
              </a:spcAft>
            </a:pPr>
            <a:r>
              <a:rPr lang="en-US" sz="1600" dirty="0" smtClean="0">
                <a:solidFill>
                  <a:srgbClr val="0000FF"/>
                </a:solidFill>
              </a:rPr>
              <a:t>Ian </a:t>
            </a:r>
            <a:r>
              <a:rPr lang="en-US" sz="1600" dirty="0" err="1" smtClean="0">
                <a:solidFill>
                  <a:srgbClr val="0000FF"/>
                </a:solidFill>
              </a:rPr>
              <a:t>Coddington</a:t>
            </a:r>
            <a:r>
              <a:rPr lang="en-US" sz="1600" dirty="0" smtClean="0">
                <a:solidFill>
                  <a:srgbClr val="0000FF"/>
                </a:solidFill>
              </a:rPr>
              <a:t>, </a:t>
            </a:r>
            <a:r>
              <a:rPr lang="en-US" sz="1600" dirty="0" smtClean="0">
                <a:solidFill>
                  <a:srgbClr val="0000FF"/>
                </a:solidFill>
              </a:rPr>
              <a:t>Edgar Perez, </a:t>
            </a:r>
            <a:r>
              <a:rPr lang="en-US" sz="1600" dirty="0" err="1" smtClean="0">
                <a:solidFill>
                  <a:srgbClr val="0000FF"/>
                </a:solidFill>
              </a:rPr>
              <a:t>Nima</a:t>
            </a:r>
            <a:r>
              <a:rPr lang="en-US" sz="1600" dirty="0" smtClean="0">
                <a:solidFill>
                  <a:srgbClr val="0000FF"/>
                </a:solidFill>
              </a:rPr>
              <a:t> </a:t>
            </a:r>
            <a:r>
              <a:rPr lang="en-US" sz="1600" dirty="0">
                <a:solidFill>
                  <a:srgbClr val="0000FF"/>
                </a:solidFill>
              </a:rPr>
              <a:t>Nader, </a:t>
            </a:r>
            <a:r>
              <a:rPr lang="en-US" sz="1600" dirty="0" smtClean="0">
                <a:solidFill>
                  <a:srgbClr val="0000FF"/>
                </a:solidFill>
              </a:rPr>
              <a:t>Jeff Chiles, Gabriel </a:t>
            </a:r>
            <a:r>
              <a:rPr lang="en-US" sz="1600" dirty="0" err="1">
                <a:solidFill>
                  <a:srgbClr val="0000FF"/>
                </a:solidFill>
              </a:rPr>
              <a:t>Ycas</a:t>
            </a:r>
            <a:r>
              <a:rPr lang="en-US" sz="1600" dirty="0" smtClean="0">
                <a:solidFill>
                  <a:srgbClr val="0000FF"/>
                </a:solidFill>
              </a:rPr>
              <a:t>, </a:t>
            </a:r>
            <a:r>
              <a:rPr lang="en-US" sz="1600" dirty="0" smtClean="0">
                <a:solidFill>
                  <a:srgbClr val="0000FF"/>
                </a:solidFill>
              </a:rPr>
              <a:t>Esther </a:t>
            </a:r>
            <a:r>
              <a:rPr lang="en-US" sz="1600" dirty="0" smtClean="0">
                <a:solidFill>
                  <a:srgbClr val="0000FF"/>
                </a:solidFill>
              </a:rPr>
              <a:t>Baumann, </a:t>
            </a:r>
            <a:r>
              <a:rPr lang="en-US" sz="1600" dirty="0" err="1" smtClean="0">
                <a:solidFill>
                  <a:srgbClr val="0000FF"/>
                </a:solidFill>
              </a:rPr>
              <a:t>Paritosh</a:t>
            </a:r>
            <a:r>
              <a:rPr lang="en-US" sz="1600" dirty="0" smtClean="0">
                <a:solidFill>
                  <a:srgbClr val="0000FF"/>
                </a:solidFill>
              </a:rPr>
              <a:t> </a:t>
            </a:r>
            <a:r>
              <a:rPr lang="en-US" sz="1600" dirty="0" err="1" smtClean="0">
                <a:solidFill>
                  <a:srgbClr val="0000FF"/>
                </a:solidFill>
              </a:rPr>
              <a:t>Manurkar</a:t>
            </a:r>
            <a:r>
              <a:rPr lang="en-US" sz="1600" dirty="0" smtClean="0">
                <a:solidFill>
                  <a:srgbClr val="0000FF"/>
                </a:solidFill>
              </a:rPr>
              <a:t>, Stefan </a:t>
            </a:r>
            <a:r>
              <a:rPr lang="en-US" sz="1600" dirty="0" err="1" smtClean="0">
                <a:solidFill>
                  <a:srgbClr val="0000FF"/>
                </a:solidFill>
              </a:rPr>
              <a:t>Droste</a:t>
            </a:r>
            <a:r>
              <a:rPr lang="en-US" sz="1600" dirty="0" smtClean="0">
                <a:solidFill>
                  <a:srgbClr val="0000FF"/>
                </a:solidFill>
              </a:rPr>
              <a:t>, Nathan Newbury  </a:t>
            </a:r>
            <a:br>
              <a:rPr lang="en-US" sz="1600" dirty="0" smtClean="0">
                <a:solidFill>
                  <a:srgbClr val="0000FF"/>
                </a:solidFill>
              </a:rPr>
            </a:br>
            <a:r>
              <a:rPr lang="en-US" sz="1400" dirty="0" smtClean="0"/>
              <a:t>NIST </a:t>
            </a:r>
            <a:r>
              <a:rPr lang="en-US" sz="1400" dirty="0"/>
              <a:t>– </a:t>
            </a:r>
            <a:r>
              <a:rPr lang="en-US" sz="1400" dirty="0" smtClean="0"/>
              <a:t>Applied Physics Division, Boulder, Colorado</a:t>
            </a:r>
          </a:p>
          <a:p>
            <a:pPr>
              <a:spcBef>
                <a:spcPts val="0"/>
              </a:spcBef>
              <a:spcAft>
                <a:spcPts val="800"/>
              </a:spcAft>
            </a:pPr>
            <a:r>
              <a:rPr lang="en-US" sz="1600" dirty="0" err="1" smtClean="0">
                <a:solidFill>
                  <a:srgbClr val="0000FF"/>
                </a:solidFill>
              </a:rPr>
              <a:t>Kartik</a:t>
            </a:r>
            <a:r>
              <a:rPr lang="en-US" sz="1600" dirty="0" smtClean="0">
                <a:solidFill>
                  <a:srgbClr val="0000FF"/>
                </a:solidFill>
              </a:rPr>
              <a:t> </a:t>
            </a:r>
            <a:r>
              <a:rPr lang="en-US" sz="1600" dirty="0" err="1" smtClean="0">
                <a:solidFill>
                  <a:srgbClr val="0000FF"/>
                </a:solidFill>
              </a:rPr>
              <a:t>Srinivasan</a:t>
            </a:r>
            <a:r>
              <a:rPr lang="en-US" sz="1600" dirty="0" smtClean="0">
                <a:solidFill>
                  <a:srgbClr val="0000FF"/>
                </a:solidFill>
              </a:rPr>
              <a:t>, Qing Li, </a:t>
            </a:r>
            <a:r>
              <a:rPr lang="en-US" sz="1600" dirty="0" err="1" smtClean="0">
                <a:solidFill>
                  <a:srgbClr val="0000FF"/>
                </a:solidFill>
              </a:rPr>
              <a:t>Daron</a:t>
            </a:r>
            <a:r>
              <a:rPr lang="en-US" sz="1600" dirty="0" smtClean="0">
                <a:solidFill>
                  <a:srgbClr val="0000FF"/>
                </a:solidFill>
              </a:rPr>
              <a:t> </a:t>
            </a:r>
            <a:r>
              <a:rPr lang="en-US" sz="1600" dirty="0" err="1" smtClean="0">
                <a:solidFill>
                  <a:srgbClr val="0000FF"/>
                </a:solidFill>
              </a:rPr>
              <a:t>Westly</a:t>
            </a:r>
            <a:r>
              <a:rPr lang="en-US" sz="1600" dirty="0" smtClean="0">
                <a:solidFill>
                  <a:srgbClr val="0000FF"/>
                </a:solidFill>
              </a:rPr>
              <a:t>  </a:t>
            </a:r>
            <a:br>
              <a:rPr lang="en-US" sz="1600" dirty="0" smtClean="0">
                <a:solidFill>
                  <a:srgbClr val="0000FF"/>
                </a:solidFill>
              </a:rPr>
            </a:br>
            <a:r>
              <a:rPr lang="en-US" sz="1400" dirty="0" smtClean="0"/>
              <a:t>NIST – Center </a:t>
            </a:r>
            <a:r>
              <a:rPr lang="en-US" sz="1400" dirty="0"/>
              <a:t>for Nanoscale Science and Technology</a:t>
            </a:r>
            <a:r>
              <a:rPr lang="en-US" sz="1400" dirty="0" smtClean="0"/>
              <a:t>, </a:t>
            </a:r>
            <a:r>
              <a:rPr lang="en-US" sz="1400" dirty="0"/>
              <a:t>Gaithersburg, </a:t>
            </a:r>
            <a:r>
              <a:rPr lang="en-US" sz="1400" dirty="0" smtClean="0"/>
              <a:t>Maryland </a:t>
            </a:r>
          </a:p>
          <a:p>
            <a:pPr>
              <a:spcBef>
                <a:spcPts val="0"/>
              </a:spcBef>
              <a:spcAft>
                <a:spcPts val="800"/>
              </a:spcAft>
            </a:pPr>
            <a:r>
              <a:rPr lang="en-US" sz="1600" dirty="0" err="1" smtClean="0">
                <a:solidFill>
                  <a:srgbClr val="0000FF"/>
                </a:solidFill>
              </a:rPr>
              <a:t>Hojoong</a:t>
            </a:r>
            <a:r>
              <a:rPr lang="en-US" sz="1600" dirty="0" smtClean="0">
                <a:solidFill>
                  <a:srgbClr val="0000FF"/>
                </a:solidFill>
              </a:rPr>
              <a:t> Jung and Hong </a:t>
            </a:r>
            <a:r>
              <a:rPr lang="en-US" sz="1600" dirty="0" smtClean="0">
                <a:solidFill>
                  <a:srgbClr val="0000FF"/>
                </a:solidFill>
              </a:rPr>
              <a:t>Tang</a:t>
            </a:r>
            <a:br>
              <a:rPr lang="en-US" sz="1600" dirty="0" smtClean="0">
                <a:solidFill>
                  <a:srgbClr val="0000FF"/>
                </a:solidFill>
              </a:rPr>
            </a:br>
            <a:r>
              <a:rPr lang="en-US" sz="1400" dirty="0" smtClean="0"/>
              <a:t>Yale University – Department of Electrical Engineering New Haven, Connecticut</a:t>
            </a:r>
            <a:endParaRPr lang="en-US" sz="1400" dirty="0"/>
          </a:p>
          <a:p>
            <a:pPr>
              <a:spcBef>
                <a:spcPts val="0"/>
              </a:spcBef>
              <a:spcAft>
                <a:spcPts val="800"/>
              </a:spcAft>
            </a:pPr>
            <a:endParaRPr lang="en-US" sz="1400" dirty="0" smtClean="0"/>
          </a:p>
        </p:txBody>
      </p:sp>
      <p:sp>
        <p:nvSpPr>
          <p:cNvPr id="5" name="Slide Number Placeholder 4"/>
          <p:cNvSpPr>
            <a:spLocks noGrp="1"/>
          </p:cNvSpPr>
          <p:nvPr>
            <p:ph type="sldNum" sz="quarter" idx="12"/>
          </p:nvPr>
        </p:nvSpPr>
        <p:spPr/>
        <p:txBody>
          <a:bodyPr/>
          <a:lstStyle/>
          <a:p>
            <a:fld id="{25AB040B-060E-F94F-A4A9-51C7CC811EAA}" type="slidenum">
              <a:rPr lang="en-US" smtClean="0"/>
              <a:t>1</a:t>
            </a:fld>
            <a:endParaRPr lang="en-US"/>
          </a:p>
        </p:txBody>
      </p:sp>
    </p:spTree>
    <p:extLst>
      <p:ext uri="{BB962C8B-B14F-4D97-AF65-F5344CB8AC3E}">
        <p14:creationId xmlns:p14="http://schemas.microsoft.com/office/powerpoint/2010/main" val="32464493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685" y="764377"/>
            <a:ext cx="3357982" cy="2518487"/>
          </a:xfrm>
          <a:prstGeom prst="rect">
            <a:avLst/>
          </a:prstGeom>
        </p:spPr>
      </p:pic>
      <p:sp>
        <p:nvSpPr>
          <p:cNvPr id="2" name="Title 1"/>
          <p:cNvSpPr>
            <a:spLocks noGrp="1"/>
          </p:cNvSpPr>
          <p:nvPr>
            <p:ph type="title"/>
          </p:nvPr>
        </p:nvSpPr>
        <p:spPr/>
        <p:txBody>
          <a:bodyPr/>
          <a:lstStyle/>
          <a:p>
            <a:r>
              <a:rPr lang="en-US" dirty="0" smtClean="0"/>
              <a:t>Applications of frequency combs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10</a:t>
            </a:fld>
            <a:endParaRPr lang="en-US"/>
          </a:p>
        </p:txBody>
      </p:sp>
      <p:grpSp>
        <p:nvGrpSpPr>
          <p:cNvPr id="10" name="Group 9"/>
          <p:cNvGrpSpPr/>
          <p:nvPr/>
        </p:nvGrpSpPr>
        <p:grpSpPr>
          <a:xfrm>
            <a:off x="4394159" y="1123457"/>
            <a:ext cx="4459564" cy="2711331"/>
            <a:chOff x="777412" y="1383835"/>
            <a:chExt cx="7629455" cy="4788365"/>
          </a:xfrm>
        </p:grpSpPr>
        <p:pic>
          <p:nvPicPr>
            <p:cNvPr id="5" name="Content Placeholder 4" descr="RV_DetectionSketch.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4331" y="1600200"/>
              <a:ext cx="7212536" cy="4572000"/>
            </a:xfrm>
            <a:prstGeom prst="rect">
              <a:avLst/>
            </a:prstGeom>
          </p:spPr>
        </p:pic>
        <p:sp>
          <p:nvSpPr>
            <p:cNvPr id="6" name="TextBox 5"/>
            <p:cNvSpPr txBox="1"/>
            <p:nvPr/>
          </p:nvSpPr>
          <p:spPr>
            <a:xfrm>
              <a:off x="777412" y="3355615"/>
              <a:ext cx="1117019" cy="612410"/>
            </a:xfrm>
            <a:prstGeom prst="rect">
              <a:avLst/>
            </a:prstGeom>
            <a:noFill/>
          </p:spPr>
          <p:txBody>
            <a:bodyPr vert="horz" wrap="none" rtlCol="0" anchor="ctr">
              <a:noAutofit/>
            </a:bodyPr>
            <a:lstStyle/>
            <a:p>
              <a:pPr defTabSz="914400">
                <a:spcBef>
                  <a:spcPct val="0"/>
                </a:spcBef>
              </a:pPr>
              <a:r>
                <a:rPr lang="en-US" sz="2400" spc="-100" dirty="0" smtClean="0">
                  <a:solidFill>
                    <a:srgbClr val="020D16"/>
                  </a:solidFill>
                  <a:latin typeface="+mj-lt"/>
                </a:rPr>
                <a:t>Star</a:t>
              </a:r>
            </a:p>
          </p:txBody>
        </p:sp>
        <p:sp>
          <p:nvSpPr>
            <p:cNvPr id="7" name="TextBox 6"/>
            <p:cNvSpPr txBox="1"/>
            <p:nvPr/>
          </p:nvSpPr>
          <p:spPr>
            <a:xfrm>
              <a:off x="5984997" y="1383835"/>
              <a:ext cx="742082" cy="681535"/>
            </a:xfrm>
            <a:prstGeom prst="rect">
              <a:avLst/>
            </a:prstGeom>
            <a:noFill/>
          </p:spPr>
          <p:txBody>
            <a:bodyPr vert="horz" wrap="none" rtlCol="0" anchor="ctr">
              <a:noAutofit/>
            </a:bodyPr>
            <a:lstStyle/>
            <a:p>
              <a:pPr defTabSz="914400">
                <a:spcBef>
                  <a:spcPct val="0"/>
                </a:spcBef>
              </a:pPr>
              <a:r>
                <a:rPr lang="en-US" sz="2400" spc="-100" dirty="0" smtClean="0">
                  <a:solidFill>
                    <a:srgbClr val="020D16"/>
                  </a:solidFill>
                  <a:latin typeface="+mj-lt"/>
                </a:rPr>
                <a:t>Planet</a:t>
              </a:r>
            </a:p>
          </p:txBody>
        </p:sp>
        <p:cxnSp>
          <p:nvCxnSpPr>
            <p:cNvPr id="8" name="Straight Arrow Connector 7"/>
            <p:cNvCxnSpPr/>
            <p:nvPr/>
          </p:nvCxnSpPr>
          <p:spPr>
            <a:xfrm flipV="1">
              <a:off x="1751517" y="2898121"/>
              <a:ext cx="446743" cy="555469"/>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4745443" y="1830727"/>
              <a:ext cx="1239554"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sp>
        <p:nvSpPr>
          <p:cNvPr id="27" name="TextBox 26"/>
          <p:cNvSpPr txBox="1"/>
          <p:nvPr/>
        </p:nvSpPr>
        <p:spPr>
          <a:xfrm>
            <a:off x="4394159" y="733203"/>
            <a:ext cx="4265561" cy="400110"/>
          </a:xfrm>
          <a:prstGeom prst="rect">
            <a:avLst/>
          </a:prstGeom>
          <a:noFill/>
        </p:spPr>
        <p:txBody>
          <a:bodyPr wrap="none" rtlCol="0">
            <a:spAutoFit/>
          </a:bodyPr>
          <a:lstStyle/>
          <a:p>
            <a:r>
              <a:rPr lang="en-US" sz="2000" dirty="0" smtClean="0"/>
              <a:t>Calibrating astronomical spectrographs</a:t>
            </a:r>
            <a:endParaRPr lang="en-US" sz="2000" dirty="0"/>
          </a:p>
        </p:txBody>
      </p:sp>
      <p:grpSp>
        <p:nvGrpSpPr>
          <p:cNvPr id="32" name="Group 31"/>
          <p:cNvGrpSpPr/>
          <p:nvPr/>
        </p:nvGrpSpPr>
        <p:grpSpPr>
          <a:xfrm>
            <a:off x="244685" y="3392625"/>
            <a:ext cx="3357982" cy="2884759"/>
            <a:chOff x="830916" y="3833295"/>
            <a:chExt cx="2753762" cy="2365689"/>
          </a:xfrm>
        </p:grpSpPr>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0916" y="3833295"/>
              <a:ext cx="2753762" cy="2365689"/>
            </a:xfrm>
            <a:prstGeom prst="rect">
              <a:avLst/>
            </a:prstGeom>
          </p:spPr>
        </p:pic>
        <p:sp>
          <p:nvSpPr>
            <p:cNvPr id="30" name="TextBox 29"/>
            <p:cNvSpPr txBox="1"/>
            <p:nvPr/>
          </p:nvSpPr>
          <p:spPr>
            <a:xfrm>
              <a:off x="1019048" y="3890859"/>
              <a:ext cx="2303974" cy="369332"/>
            </a:xfrm>
            <a:prstGeom prst="rect">
              <a:avLst/>
            </a:prstGeom>
            <a:noFill/>
          </p:spPr>
          <p:txBody>
            <a:bodyPr wrap="none" rtlCol="0">
              <a:spAutoFit/>
            </a:bodyPr>
            <a:lstStyle/>
            <a:p>
              <a:r>
                <a:rPr lang="en-US" dirty="0" smtClean="0">
                  <a:solidFill>
                    <a:srgbClr val="FFFF00"/>
                  </a:solidFill>
                </a:rPr>
                <a:t>Microwave generation</a:t>
              </a:r>
              <a:endParaRPr lang="en-US" dirty="0">
                <a:solidFill>
                  <a:srgbClr val="FFFF00"/>
                </a:solidFill>
              </a:endParaRPr>
            </a:p>
          </p:txBody>
        </p:sp>
      </p:grpSp>
      <p:grpSp>
        <p:nvGrpSpPr>
          <p:cNvPr id="34" name="Group 33"/>
          <p:cNvGrpSpPr/>
          <p:nvPr/>
        </p:nvGrpSpPr>
        <p:grpSpPr>
          <a:xfrm>
            <a:off x="4787817" y="3834788"/>
            <a:ext cx="3282695" cy="2188833"/>
            <a:chOff x="7576988" y="3509694"/>
            <a:chExt cx="2848934" cy="1888890"/>
          </a:xfrm>
        </p:grpSpPr>
        <p:pic>
          <p:nvPicPr>
            <p:cNvPr id="35" name="Picture 34" descr="HET Dom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76988" y="3527121"/>
              <a:ext cx="2813789" cy="187146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749397" y="3509694"/>
              <a:ext cx="2676525" cy="369332"/>
            </a:xfrm>
            <a:prstGeom prst="rect">
              <a:avLst/>
            </a:prstGeom>
            <a:noFill/>
          </p:spPr>
          <p:txBody>
            <a:bodyPr wrap="square" rtlCol="0">
              <a:spAutoFit/>
            </a:bodyPr>
            <a:lstStyle/>
            <a:p>
              <a:r>
                <a:rPr lang="en-US" dirty="0">
                  <a:solidFill>
                    <a:schemeClr val="bg1"/>
                  </a:solidFill>
                </a:rPr>
                <a:t>Hobby-</a:t>
              </a:r>
              <a:r>
                <a:rPr lang="en-US" dirty="0" err="1">
                  <a:solidFill>
                    <a:schemeClr val="bg1"/>
                  </a:solidFill>
                </a:rPr>
                <a:t>Eberly</a:t>
              </a:r>
              <a:r>
                <a:rPr lang="en-US" dirty="0">
                  <a:solidFill>
                    <a:schemeClr val="bg1"/>
                  </a:solidFill>
                </a:rPr>
                <a:t> Telescope</a:t>
              </a:r>
            </a:p>
          </p:txBody>
        </p:sp>
      </p:grpSp>
      <p:sp>
        <p:nvSpPr>
          <p:cNvPr id="38" name="TextBox 37"/>
          <p:cNvSpPr txBox="1"/>
          <p:nvPr/>
        </p:nvSpPr>
        <p:spPr>
          <a:xfrm>
            <a:off x="474096" y="1313181"/>
            <a:ext cx="2755357" cy="400110"/>
          </a:xfrm>
          <a:prstGeom prst="rect">
            <a:avLst/>
          </a:prstGeom>
          <a:noFill/>
        </p:spPr>
        <p:txBody>
          <a:bodyPr wrap="none" rtlCol="0">
            <a:spAutoFit/>
          </a:bodyPr>
          <a:lstStyle/>
          <a:p>
            <a:r>
              <a:rPr lang="en-US" sz="2000" dirty="0" smtClean="0">
                <a:solidFill>
                  <a:srgbClr val="FFFF00"/>
                </a:solidFill>
              </a:rPr>
              <a:t>Dual-comb spectroscopy </a:t>
            </a:r>
            <a:endParaRPr lang="en-US" sz="2000" dirty="0">
              <a:solidFill>
                <a:srgbClr val="FFFF00"/>
              </a:solidFill>
            </a:endParaRPr>
          </a:p>
        </p:txBody>
      </p:sp>
    </p:spTree>
    <p:extLst>
      <p:ext uri="{BB962C8B-B14F-4D97-AF65-F5344CB8AC3E}">
        <p14:creationId xmlns:p14="http://schemas.microsoft.com/office/powerpoint/2010/main" val="34226636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frequency comb</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11</a:t>
            </a:fld>
            <a:endParaRPr lang="en-US"/>
          </a:p>
        </p:txBody>
      </p:sp>
      <p:pic>
        <p:nvPicPr>
          <p:cNvPr id="6" name="Picture 5" descr="NIST 030206 Tara_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477" y="1284510"/>
            <a:ext cx="4636138" cy="4633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5236606" y="1510371"/>
            <a:ext cx="3907394" cy="2061883"/>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36660" y="3795059"/>
            <a:ext cx="3488989" cy="2122976"/>
          </a:xfrm>
          <a:prstGeom prst="rect">
            <a:avLst/>
          </a:prstGeom>
        </p:spPr>
      </p:pic>
      <p:sp>
        <p:nvSpPr>
          <p:cNvPr id="12" name="TextBox 11"/>
          <p:cNvSpPr txBox="1"/>
          <p:nvPr/>
        </p:nvSpPr>
        <p:spPr>
          <a:xfrm>
            <a:off x="689817" y="972154"/>
            <a:ext cx="184666" cy="369332"/>
          </a:xfrm>
          <a:prstGeom prst="rect">
            <a:avLst/>
          </a:prstGeom>
          <a:noFill/>
        </p:spPr>
        <p:txBody>
          <a:bodyPr wrap="none" rtlCol="0">
            <a:spAutoFit/>
          </a:bodyPr>
          <a:lstStyle/>
          <a:p>
            <a:endParaRPr lang="en-US" dirty="0"/>
          </a:p>
        </p:txBody>
      </p:sp>
      <p:sp>
        <p:nvSpPr>
          <p:cNvPr id="13" name="TextBox 12"/>
          <p:cNvSpPr txBox="1"/>
          <p:nvPr/>
        </p:nvSpPr>
        <p:spPr>
          <a:xfrm>
            <a:off x="431477" y="1284510"/>
            <a:ext cx="2110561" cy="369332"/>
          </a:xfrm>
          <a:prstGeom prst="rect">
            <a:avLst/>
          </a:prstGeom>
          <a:noFill/>
        </p:spPr>
        <p:txBody>
          <a:bodyPr wrap="none" rtlCol="0">
            <a:spAutoFit/>
          </a:bodyPr>
          <a:lstStyle/>
          <a:p>
            <a:r>
              <a:rPr lang="en-US" dirty="0" smtClean="0">
                <a:solidFill>
                  <a:srgbClr val="FFFF00"/>
                </a:solidFill>
              </a:rPr>
              <a:t>~80 MHz Ti:sapphire</a:t>
            </a:r>
            <a:endParaRPr lang="en-US" dirty="0">
              <a:solidFill>
                <a:srgbClr val="FFFF00"/>
              </a:solidFill>
            </a:endParaRPr>
          </a:p>
        </p:txBody>
      </p:sp>
      <p:sp>
        <p:nvSpPr>
          <p:cNvPr id="14" name="TextBox 13"/>
          <p:cNvSpPr txBox="1"/>
          <p:nvPr/>
        </p:nvSpPr>
        <p:spPr>
          <a:xfrm>
            <a:off x="5422029" y="1019193"/>
            <a:ext cx="3482481" cy="369332"/>
          </a:xfrm>
          <a:prstGeom prst="rect">
            <a:avLst/>
          </a:prstGeom>
          <a:noFill/>
        </p:spPr>
        <p:txBody>
          <a:bodyPr wrap="none" rtlCol="0">
            <a:spAutoFit/>
          </a:bodyPr>
          <a:lstStyle/>
          <a:p>
            <a:r>
              <a:rPr lang="en-US" dirty="0" smtClean="0"/>
              <a:t>Applications that need new combs:</a:t>
            </a:r>
            <a:endParaRPr lang="en-US" dirty="0"/>
          </a:p>
        </p:txBody>
      </p:sp>
    </p:spTree>
    <p:extLst>
      <p:ext uri="{BB962C8B-B14F-4D97-AF65-F5344CB8AC3E}">
        <p14:creationId xmlns:p14="http://schemas.microsoft.com/office/powerpoint/2010/main" val="200306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Next generation frequency combs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12</a:t>
            </a:fld>
            <a:endParaRPr lang="en-US"/>
          </a:p>
        </p:txBody>
      </p:sp>
      <p:grpSp>
        <p:nvGrpSpPr>
          <p:cNvPr id="5" name="Group 4"/>
          <p:cNvGrpSpPr/>
          <p:nvPr/>
        </p:nvGrpSpPr>
        <p:grpSpPr>
          <a:xfrm>
            <a:off x="733248" y="4361665"/>
            <a:ext cx="1256945" cy="2017036"/>
            <a:chOff x="533400" y="1219200"/>
            <a:chExt cx="2302314" cy="3770689"/>
          </a:xfrm>
          <a:noFill/>
        </p:grpSpPr>
        <p:pic>
          <p:nvPicPr>
            <p:cNvPr id="6" name="Picture 2" descr="H:\Presentations\2012-05-10 CLEO-LaserMachinedCombGenerators\DSC02973.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33400" y="1219200"/>
              <a:ext cx="2302314" cy="3770689"/>
            </a:xfrm>
            <a:prstGeom prst="rect">
              <a:avLst/>
            </a:prstGeom>
            <a:grpFill/>
            <a:extLst/>
          </p:spPr>
        </p:pic>
        <p:sp>
          <p:nvSpPr>
            <p:cNvPr id="7" name="Rectangle 6"/>
            <p:cNvSpPr/>
            <p:nvPr/>
          </p:nvSpPr>
          <p:spPr bwMode="auto">
            <a:xfrm>
              <a:off x="1143000" y="4114798"/>
              <a:ext cx="1143000" cy="645546"/>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Humanst521 BT" pitchFamily="34" charset="0"/>
                <a:cs typeface="Arial" pitchFamily="34" charset="0"/>
              </a:endParaRPr>
            </a:p>
          </p:txBody>
        </p:sp>
        <p:sp>
          <p:nvSpPr>
            <p:cNvPr id="8" name="TextBox 7"/>
            <p:cNvSpPr txBox="1"/>
            <p:nvPr/>
          </p:nvSpPr>
          <p:spPr>
            <a:xfrm>
              <a:off x="1320546" y="4191000"/>
              <a:ext cx="1395272" cy="645546"/>
            </a:xfrm>
            <a:prstGeom prst="rect">
              <a:avLst/>
            </a:prstGeom>
            <a:grp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Humanst521 BT" pitchFamily="34" charset="0"/>
                  <a:cs typeface="Arial" pitchFamily="34" charset="0"/>
                </a:rPr>
                <a:t>2 mm</a:t>
              </a:r>
            </a:p>
          </p:txBody>
        </p:sp>
      </p:gr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3988" y="773630"/>
            <a:ext cx="4030521" cy="3198356"/>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5429" y="4327709"/>
            <a:ext cx="2710965" cy="2000789"/>
          </a:xfrm>
          <a:prstGeom prst="rect">
            <a:avLst/>
          </a:prstGeom>
          <a:noFill/>
        </p:spPr>
      </p:pic>
      <p:grpSp>
        <p:nvGrpSpPr>
          <p:cNvPr id="22" name="Group 21"/>
          <p:cNvGrpSpPr/>
          <p:nvPr/>
        </p:nvGrpSpPr>
        <p:grpSpPr>
          <a:xfrm>
            <a:off x="464823" y="773630"/>
            <a:ext cx="3470271" cy="3461119"/>
            <a:chOff x="464824" y="790492"/>
            <a:chExt cx="3334586" cy="3325792"/>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824" y="790492"/>
              <a:ext cx="3334586" cy="3302000"/>
            </a:xfrm>
            <a:prstGeom prst="rect">
              <a:avLst/>
            </a:prstGeom>
          </p:spPr>
        </p:pic>
        <p:sp>
          <p:nvSpPr>
            <p:cNvPr id="21" name="TextBox 20"/>
            <p:cNvSpPr txBox="1"/>
            <p:nvPr/>
          </p:nvSpPr>
          <p:spPr>
            <a:xfrm>
              <a:off x="595751" y="3716174"/>
              <a:ext cx="3175143" cy="400110"/>
            </a:xfrm>
            <a:prstGeom prst="rect">
              <a:avLst/>
            </a:prstGeom>
            <a:noFill/>
          </p:spPr>
          <p:txBody>
            <a:bodyPr wrap="none" rtlCol="0">
              <a:spAutoFit/>
            </a:bodyPr>
            <a:lstStyle/>
            <a:p>
              <a:r>
                <a:rPr lang="en-US" sz="2000" dirty="0" smtClean="0">
                  <a:solidFill>
                    <a:srgbClr val="FFFF00"/>
                  </a:solidFill>
                </a:rPr>
                <a:t>100 MHz Low-power </a:t>
              </a:r>
              <a:r>
                <a:rPr lang="en-US" sz="2000" dirty="0" err="1" smtClean="0">
                  <a:solidFill>
                    <a:srgbClr val="FFFF00"/>
                  </a:solidFill>
                </a:rPr>
                <a:t>Er:fiber</a:t>
              </a:r>
              <a:endParaRPr lang="en-US" sz="2000" dirty="0">
                <a:solidFill>
                  <a:srgbClr val="FFFF00"/>
                </a:solidFill>
              </a:endParaRPr>
            </a:p>
          </p:txBody>
        </p:sp>
      </p:grpSp>
      <p:sp>
        <p:nvSpPr>
          <p:cNvPr id="23" name="TextBox 22"/>
          <p:cNvSpPr txBox="1"/>
          <p:nvPr/>
        </p:nvSpPr>
        <p:spPr>
          <a:xfrm>
            <a:off x="1990193" y="4719653"/>
            <a:ext cx="2383660" cy="369332"/>
          </a:xfrm>
          <a:prstGeom prst="rect">
            <a:avLst/>
          </a:prstGeom>
          <a:noFill/>
        </p:spPr>
        <p:txBody>
          <a:bodyPr wrap="none" rtlCol="0">
            <a:spAutoFit/>
          </a:bodyPr>
          <a:lstStyle/>
          <a:p>
            <a:r>
              <a:rPr lang="en-US" dirty="0" smtClean="0"/>
              <a:t>~15 GHz  rod-resonator</a:t>
            </a:r>
          </a:p>
        </p:txBody>
      </p:sp>
      <p:sp>
        <p:nvSpPr>
          <p:cNvPr id="24" name="TextBox 23"/>
          <p:cNvSpPr txBox="1"/>
          <p:nvPr/>
        </p:nvSpPr>
        <p:spPr>
          <a:xfrm>
            <a:off x="2906348" y="5675095"/>
            <a:ext cx="2621230" cy="369332"/>
          </a:xfrm>
          <a:prstGeom prst="rect">
            <a:avLst/>
          </a:prstGeom>
          <a:noFill/>
        </p:spPr>
        <p:txBody>
          <a:bodyPr wrap="none" rtlCol="0">
            <a:spAutoFit/>
          </a:bodyPr>
          <a:lstStyle/>
          <a:p>
            <a:r>
              <a:rPr lang="en-US" dirty="0" smtClean="0"/>
              <a:t>~15 GHz microresonators</a:t>
            </a:r>
          </a:p>
        </p:txBody>
      </p:sp>
      <p:sp>
        <p:nvSpPr>
          <p:cNvPr id="25" name="TextBox 24"/>
          <p:cNvSpPr txBox="1"/>
          <p:nvPr/>
        </p:nvSpPr>
        <p:spPr>
          <a:xfrm>
            <a:off x="4951051" y="3896777"/>
            <a:ext cx="3464059" cy="400110"/>
          </a:xfrm>
          <a:prstGeom prst="rect">
            <a:avLst/>
          </a:prstGeom>
          <a:noFill/>
        </p:spPr>
        <p:txBody>
          <a:bodyPr wrap="none" rtlCol="0">
            <a:spAutoFit/>
          </a:bodyPr>
          <a:lstStyle/>
          <a:p>
            <a:r>
              <a:rPr lang="en-US" sz="2000" dirty="0" smtClean="0"/>
              <a:t>10 GHz Electro-optic (EO) comb</a:t>
            </a:r>
          </a:p>
        </p:txBody>
      </p:sp>
    </p:spTree>
    <p:extLst>
      <p:ext uri="{BB962C8B-B14F-4D97-AF65-F5344CB8AC3E}">
        <p14:creationId xmlns:p14="http://schemas.microsoft.com/office/powerpoint/2010/main" val="6009924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Broadband combs: self referencing</a:t>
            </a:r>
            <a:endParaRPr lang="en-US" sz="4000" dirty="0"/>
          </a:p>
        </p:txBody>
      </p:sp>
      <p:sp>
        <p:nvSpPr>
          <p:cNvPr id="4" name="Slide Number Placeholder 3"/>
          <p:cNvSpPr>
            <a:spLocks noGrp="1"/>
          </p:cNvSpPr>
          <p:nvPr>
            <p:ph type="sldNum" sz="quarter" idx="12"/>
          </p:nvPr>
        </p:nvSpPr>
        <p:spPr/>
        <p:txBody>
          <a:bodyPr/>
          <a:lstStyle/>
          <a:p>
            <a:fld id="{25AB040B-060E-F94F-A4A9-51C7CC811EAA}" type="slidenum">
              <a:rPr lang="en-US" smtClean="0"/>
              <a:t>13</a:t>
            </a:fld>
            <a:endParaRPr lang="en-US" dirty="0"/>
          </a:p>
        </p:txBody>
      </p:sp>
      <p:sp>
        <p:nvSpPr>
          <p:cNvPr id="35" name="TextBox 34"/>
          <p:cNvSpPr txBox="1"/>
          <p:nvPr/>
        </p:nvSpPr>
        <p:spPr>
          <a:xfrm>
            <a:off x="2568224" y="848492"/>
            <a:ext cx="3939901" cy="1938992"/>
          </a:xfrm>
          <a:prstGeom prst="rect">
            <a:avLst/>
          </a:prstGeom>
          <a:noFill/>
        </p:spPr>
        <p:txBody>
          <a:bodyPr wrap="none" rtlCol="0">
            <a:spAutoFit/>
          </a:bodyPr>
          <a:lstStyle/>
          <a:p>
            <a:r>
              <a:rPr lang="en-US" sz="2400" b="1" dirty="0" smtClean="0"/>
              <a:t>Broadband frequency combs: </a:t>
            </a:r>
          </a:p>
          <a:p>
            <a:pPr marL="18288" lvl="1" indent="-137160">
              <a:buFont typeface="Arial"/>
              <a:buChar char="•"/>
            </a:pPr>
            <a:r>
              <a:rPr lang="en-US" sz="2400" dirty="0" smtClean="0"/>
              <a:t>Optical clock comparison</a:t>
            </a:r>
            <a:r>
              <a:rPr lang="en-US" sz="2400" dirty="0"/>
              <a:t> </a:t>
            </a:r>
            <a:endParaRPr lang="en-US" sz="2400" dirty="0" smtClean="0"/>
          </a:p>
          <a:p>
            <a:pPr marL="18288" lvl="1" indent="-137160">
              <a:buFont typeface="Arial"/>
              <a:buChar char="•"/>
            </a:pPr>
            <a:r>
              <a:rPr lang="en-US" sz="2400" dirty="0" smtClean="0"/>
              <a:t>Spectroscopy</a:t>
            </a:r>
            <a:endParaRPr lang="en-US" sz="2400" dirty="0" smtClean="0"/>
          </a:p>
          <a:p>
            <a:pPr marL="18288" lvl="1" indent="-137160">
              <a:buFont typeface="Arial"/>
              <a:buChar char="•"/>
            </a:pPr>
            <a:r>
              <a:rPr lang="en-US" sz="2400" dirty="0"/>
              <a:t>S</a:t>
            </a:r>
            <a:r>
              <a:rPr lang="en-US" sz="2400" dirty="0" smtClean="0"/>
              <a:t>pectrograph calibration</a:t>
            </a:r>
          </a:p>
          <a:p>
            <a:pPr marL="18288" lvl="1" indent="-137160">
              <a:buFont typeface="Arial"/>
              <a:buChar char="•"/>
            </a:pPr>
            <a:r>
              <a:rPr lang="en-US" sz="2400" u="sng" dirty="0" smtClean="0"/>
              <a:t>f-2f s</a:t>
            </a:r>
            <a:r>
              <a:rPr lang="en-US" sz="2400" u="sng" dirty="0" smtClean="0"/>
              <a:t>elf</a:t>
            </a:r>
            <a:r>
              <a:rPr lang="en-US" sz="2400" u="sng" dirty="0"/>
              <a:t>-</a:t>
            </a:r>
            <a:r>
              <a:rPr lang="en-US" sz="2400" u="sng" dirty="0" smtClean="0"/>
              <a:t>referencing</a:t>
            </a:r>
            <a:endParaRPr lang="en-US" sz="2400" u="sng" dirty="0"/>
          </a:p>
        </p:txBody>
      </p:sp>
      <p:pic>
        <p:nvPicPr>
          <p:cNvPr id="154" name="Picture 2" descr="Z:\Users\Pascal\Presentations\2009-06-01 CLEO_MicrocavitySpectroscopy\f-2f-scheme_v02.jpg"/>
          <p:cNvPicPr>
            <a:picLocks noChangeAspect="1" noChangeArrowheads="1"/>
          </p:cNvPicPr>
          <p:nvPr/>
        </p:nvPicPr>
        <p:blipFill>
          <a:blip r:embed="rId3" cstate="screen">
            <a:clrChange>
              <a:clrFrom>
                <a:srgbClr val="FDFDFD"/>
              </a:clrFrom>
              <a:clrTo>
                <a:srgbClr val="FDFDFD">
                  <a:alpha val="0"/>
                </a:srgbClr>
              </a:clrTo>
            </a:clrChange>
          </a:blip>
          <a:srcRect/>
          <a:stretch>
            <a:fillRect/>
          </a:stretch>
        </p:blipFill>
        <p:spPr bwMode="auto">
          <a:xfrm>
            <a:off x="416047" y="2967490"/>
            <a:ext cx="8127877" cy="3382660"/>
          </a:xfrm>
          <a:prstGeom prst="rect">
            <a:avLst/>
          </a:prstGeom>
          <a:noFill/>
        </p:spPr>
      </p:pic>
    </p:spTree>
    <p:extLst>
      <p:ext uri="{BB962C8B-B14F-4D97-AF65-F5344CB8AC3E}">
        <p14:creationId xmlns:p14="http://schemas.microsoft.com/office/powerpoint/2010/main" val="22724782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generation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14</a:t>
            </a:fld>
            <a:endParaRPr lang="en-US"/>
          </a:p>
        </p:txBody>
      </p:sp>
      <p:sp>
        <p:nvSpPr>
          <p:cNvPr id="19" name="Trapezoid 18"/>
          <p:cNvSpPr/>
          <p:nvPr/>
        </p:nvSpPr>
        <p:spPr>
          <a:xfrm rot="5400000">
            <a:off x="1552332" y="797930"/>
            <a:ext cx="156304" cy="2346568"/>
          </a:xfrm>
          <a:prstGeom prst="trapezoid">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ube 19"/>
          <p:cNvSpPr/>
          <p:nvPr/>
        </p:nvSpPr>
        <p:spPr>
          <a:xfrm>
            <a:off x="2803769" y="1849100"/>
            <a:ext cx="755885" cy="18073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rapezoid 20"/>
          <p:cNvSpPr/>
          <p:nvPr/>
        </p:nvSpPr>
        <p:spPr>
          <a:xfrm rot="16200000" flipH="1">
            <a:off x="4645014" y="674670"/>
            <a:ext cx="117232" cy="2346568"/>
          </a:xfrm>
          <a:prstGeom prst="trapezoid">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2" name="Trapezoid 21"/>
          <p:cNvSpPr/>
          <p:nvPr/>
        </p:nvSpPr>
        <p:spPr>
          <a:xfrm rot="16200000" flipH="1">
            <a:off x="4645014" y="724670"/>
            <a:ext cx="117233" cy="2346568"/>
          </a:xfrm>
          <a:prstGeom prst="trapezoid">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3" name="Trapezoid 22"/>
          <p:cNvSpPr/>
          <p:nvPr/>
        </p:nvSpPr>
        <p:spPr>
          <a:xfrm rot="16200000" flipH="1">
            <a:off x="4645014" y="783286"/>
            <a:ext cx="117232" cy="2346568"/>
          </a:xfrm>
          <a:prstGeom prst="trapezoid">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4" name="Trapezoid 23"/>
          <p:cNvSpPr/>
          <p:nvPr/>
        </p:nvSpPr>
        <p:spPr>
          <a:xfrm rot="16200000" flipH="1">
            <a:off x="4645014" y="824797"/>
            <a:ext cx="117232" cy="2346568"/>
          </a:xfrm>
          <a:prstGeom prst="trapezoid">
            <a:avLst/>
          </a:prstGeom>
          <a:solidFill>
            <a:srgbClr val="01FF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5" name="Trapezoid 24"/>
          <p:cNvSpPr/>
          <p:nvPr/>
        </p:nvSpPr>
        <p:spPr>
          <a:xfrm rot="16200000" flipH="1">
            <a:off x="4645015" y="872917"/>
            <a:ext cx="117232" cy="2346568"/>
          </a:xfrm>
          <a:prstGeom prst="trapezoid">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6" name="TextBox 25"/>
          <p:cNvSpPr txBox="1"/>
          <p:nvPr/>
        </p:nvSpPr>
        <p:spPr>
          <a:xfrm>
            <a:off x="493694" y="1472159"/>
            <a:ext cx="2180879" cy="369332"/>
          </a:xfrm>
          <a:prstGeom prst="rect">
            <a:avLst/>
          </a:prstGeom>
          <a:noFill/>
        </p:spPr>
        <p:txBody>
          <a:bodyPr wrap="none" rtlCol="0">
            <a:spAutoFit/>
          </a:bodyPr>
          <a:lstStyle/>
          <a:p>
            <a:r>
              <a:rPr lang="en-US" dirty="0" smtClean="0">
                <a:latin typeface="Avenir Book"/>
                <a:cs typeface="Avenir Book"/>
              </a:rPr>
              <a:t>Narrowband pulses</a:t>
            </a:r>
            <a:endParaRPr lang="en-US" dirty="0">
              <a:latin typeface="Avenir Book"/>
              <a:cs typeface="Avenir Book"/>
            </a:endParaRPr>
          </a:p>
        </p:txBody>
      </p:sp>
      <p:sp>
        <p:nvSpPr>
          <p:cNvPr id="27" name="TextBox 26"/>
          <p:cNvSpPr txBox="1"/>
          <p:nvPr/>
        </p:nvSpPr>
        <p:spPr>
          <a:xfrm>
            <a:off x="3997551" y="1472159"/>
            <a:ext cx="1851789" cy="369332"/>
          </a:xfrm>
          <a:prstGeom prst="rect">
            <a:avLst/>
          </a:prstGeom>
          <a:noFill/>
        </p:spPr>
        <p:txBody>
          <a:bodyPr wrap="none" rtlCol="0">
            <a:spAutoFit/>
          </a:bodyPr>
          <a:lstStyle/>
          <a:p>
            <a:r>
              <a:rPr lang="en-US" dirty="0" smtClean="0">
                <a:latin typeface="Avenir Book"/>
                <a:cs typeface="Avenir Book"/>
              </a:rPr>
              <a:t>Broadband light</a:t>
            </a:r>
            <a:endParaRPr lang="en-US" dirty="0">
              <a:latin typeface="Avenir Book"/>
              <a:cs typeface="Avenir Book"/>
            </a:endParaRPr>
          </a:p>
        </p:txBody>
      </p:sp>
      <p:pic>
        <p:nvPicPr>
          <p:cNvPr id="28" name="Picture 27" descr="a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70579" y="1359581"/>
            <a:ext cx="2561588" cy="809275"/>
          </a:xfrm>
          <a:prstGeom prst="rect">
            <a:avLst/>
          </a:prstGeom>
        </p:spPr>
      </p:pic>
      <p:grpSp>
        <p:nvGrpSpPr>
          <p:cNvPr id="29" name="Group 28"/>
          <p:cNvGrpSpPr/>
          <p:nvPr/>
        </p:nvGrpSpPr>
        <p:grpSpPr>
          <a:xfrm>
            <a:off x="1322081" y="2366411"/>
            <a:ext cx="6862359" cy="3607034"/>
            <a:chOff x="8979679" y="2462720"/>
            <a:chExt cx="3322187" cy="1680150"/>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79679" y="2462720"/>
              <a:ext cx="3322187" cy="1680150"/>
            </a:xfrm>
            <a:prstGeom prst="rect">
              <a:avLst/>
            </a:prstGeom>
          </p:spPr>
        </p:pic>
        <p:sp>
          <p:nvSpPr>
            <p:cNvPr id="31" name="TextBox 30"/>
            <p:cNvSpPr txBox="1"/>
            <p:nvPr/>
          </p:nvSpPr>
          <p:spPr>
            <a:xfrm>
              <a:off x="9154289" y="2519370"/>
              <a:ext cx="853025" cy="186371"/>
            </a:xfrm>
            <a:prstGeom prst="rect">
              <a:avLst/>
            </a:prstGeom>
            <a:noFill/>
          </p:spPr>
          <p:txBody>
            <a:bodyPr wrap="none" rtlCol="0">
              <a:spAutoFit/>
            </a:bodyPr>
            <a:lstStyle/>
            <a:p>
              <a:pPr algn="ctr"/>
              <a:r>
                <a:rPr lang="en-US" sz="2000" dirty="0" smtClean="0">
                  <a:solidFill>
                    <a:srgbClr val="FFFFFF"/>
                  </a:solidFill>
                </a:rPr>
                <a:t>Nonlinear fiber</a:t>
              </a:r>
              <a:endParaRPr lang="en-US" sz="2000" dirty="0">
                <a:solidFill>
                  <a:srgbClr val="FFFFFF"/>
                </a:solidFill>
              </a:endParaRPr>
            </a:p>
          </p:txBody>
        </p:sp>
      </p:grpSp>
      <p:sp>
        <p:nvSpPr>
          <p:cNvPr id="32" name="TextBox 31"/>
          <p:cNvSpPr txBox="1"/>
          <p:nvPr/>
        </p:nvSpPr>
        <p:spPr>
          <a:xfrm>
            <a:off x="3270753" y="5578237"/>
            <a:ext cx="4913687" cy="369332"/>
          </a:xfrm>
          <a:prstGeom prst="rect">
            <a:avLst/>
          </a:prstGeom>
          <a:noFill/>
        </p:spPr>
        <p:txBody>
          <a:bodyPr wrap="none" rtlCol="0">
            <a:spAutoFit/>
          </a:bodyPr>
          <a:lstStyle/>
          <a:p>
            <a:r>
              <a:rPr lang="en-US" dirty="0" smtClean="0">
                <a:solidFill>
                  <a:srgbClr val="FFFF00"/>
                </a:solidFill>
              </a:rPr>
              <a:t>Needed: ~1 </a:t>
            </a:r>
            <a:r>
              <a:rPr lang="en-US" dirty="0" err="1" smtClean="0">
                <a:solidFill>
                  <a:srgbClr val="FFFF00"/>
                </a:solidFill>
              </a:rPr>
              <a:t>nJ</a:t>
            </a:r>
            <a:r>
              <a:rPr lang="en-US" dirty="0" smtClean="0">
                <a:solidFill>
                  <a:srgbClr val="FFFF00"/>
                </a:solidFill>
              </a:rPr>
              <a:t>, 100 fs  (~10,000 Watts peak power)  </a:t>
            </a:r>
            <a:endParaRPr lang="en-US" dirty="0">
              <a:solidFill>
                <a:srgbClr val="FFFF00"/>
              </a:solidFill>
            </a:endParaRPr>
          </a:p>
        </p:txBody>
      </p:sp>
      <p:sp>
        <p:nvSpPr>
          <p:cNvPr id="37" name="TextBox 36"/>
          <p:cNvSpPr txBox="1"/>
          <p:nvPr/>
        </p:nvSpPr>
        <p:spPr>
          <a:xfrm>
            <a:off x="2204599" y="6006349"/>
            <a:ext cx="6194199" cy="369332"/>
          </a:xfrm>
          <a:prstGeom prst="rect">
            <a:avLst/>
          </a:prstGeom>
          <a:noFill/>
        </p:spPr>
        <p:txBody>
          <a:bodyPr wrap="none" rtlCol="0">
            <a:spAutoFit/>
          </a:bodyPr>
          <a:lstStyle/>
          <a:p>
            <a:r>
              <a:rPr lang="en-US" dirty="0" smtClean="0">
                <a:solidFill>
                  <a:srgbClr val="FF0000"/>
                </a:solidFill>
              </a:rPr>
              <a:t>Next-generation combs: 100 </a:t>
            </a:r>
            <a:r>
              <a:rPr lang="en-US" dirty="0" err="1">
                <a:solidFill>
                  <a:srgbClr val="FF0000"/>
                </a:solidFill>
              </a:rPr>
              <a:t>p</a:t>
            </a:r>
            <a:r>
              <a:rPr lang="en-US" dirty="0" err="1" smtClean="0">
                <a:solidFill>
                  <a:srgbClr val="FF0000"/>
                </a:solidFill>
              </a:rPr>
              <a:t>J</a:t>
            </a:r>
            <a:r>
              <a:rPr lang="en-US" dirty="0" smtClean="0">
                <a:solidFill>
                  <a:srgbClr val="FF0000"/>
                </a:solidFill>
              </a:rPr>
              <a:t>, 200 fs  (~500 Watts peak power)  </a:t>
            </a:r>
            <a:endParaRPr lang="en-US" dirty="0">
              <a:solidFill>
                <a:srgbClr val="FF0000"/>
              </a:solidFill>
            </a:endParaRPr>
          </a:p>
        </p:txBody>
      </p:sp>
    </p:spTree>
    <p:extLst>
      <p:ext uri="{BB962C8B-B14F-4D97-AF65-F5344CB8AC3E}">
        <p14:creationId xmlns:p14="http://schemas.microsoft.com/office/powerpoint/2010/main" val="11955626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On-chip supercontinuum generation</a:t>
            </a:r>
            <a:endParaRPr lang="en-US" sz="4000" dirty="0"/>
          </a:p>
        </p:txBody>
      </p:sp>
      <p:sp>
        <p:nvSpPr>
          <p:cNvPr id="4" name="Slide Number Placeholder 3"/>
          <p:cNvSpPr>
            <a:spLocks noGrp="1"/>
          </p:cNvSpPr>
          <p:nvPr>
            <p:ph type="sldNum" sz="quarter" idx="12"/>
          </p:nvPr>
        </p:nvSpPr>
        <p:spPr/>
        <p:txBody>
          <a:bodyPr/>
          <a:lstStyle/>
          <a:p>
            <a:fld id="{25AB040B-060E-F94F-A4A9-51C7CC811EAA}" type="slidenum">
              <a:rPr lang="en-US" smtClean="0"/>
              <a:t>15</a:t>
            </a:fld>
            <a:endParaRPr lang="en-US" dirty="0"/>
          </a:p>
        </p:txBody>
      </p:sp>
      <p:pic>
        <p:nvPicPr>
          <p:cNvPr id="5" name="Picture 4"/>
          <p:cNvPicPr>
            <a:picLocks noChangeAspect="1"/>
          </p:cNvPicPr>
          <p:nvPr/>
        </p:nvPicPr>
        <p:blipFill>
          <a:blip r:embed="rId3"/>
          <a:stretch>
            <a:fillRect/>
          </a:stretch>
        </p:blipFill>
        <p:spPr>
          <a:xfrm>
            <a:off x="202384" y="1626311"/>
            <a:ext cx="4490126" cy="3374011"/>
          </a:xfrm>
          <a:prstGeom prst="rect">
            <a:avLst/>
          </a:prstGeom>
        </p:spPr>
      </p:pic>
      <p:sp>
        <p:nvSpPr>
          <p:cNvPr id="17" name="TextBox 16"/>
          <p:cNvSpPr txBox="1"/>
          <p:nvPr/>
        </p:nvSpPr>
        <p:spPr>
          <a:xfrm>
            <a:off x="4774440" y="2044741"/>
            <a:ext cx="4694115" cy="2677656"/>
          </a:xfrm>
          <a:prstGeom prst="rect">
            <a:avLst/>
          </a:prstGeom>
          <a:noFill/>
        </p:spPr>
        <p:txBody>
          <a:bodyPr wrap="square" rtlCol="0">
            <a:spAutoFit/>
          </a:bodyPr>
          <a:lstStyle/>
          <a:p>
            <a:r>
              <a:rPr lang="en-US" sz="2400" b="1" dirty="0" smtClean="0"/>
              <a:t>On-chip photonic waveguides:</a:t>
            </a:r>
          </a:p>
          <a:p>
            <a:pPr marL="285750" indent="-285750">
              <a:buFont typeface="Arial"/>
              <a:buChar char="•"/>
            </a:pPr>
            <a:r>
              <a:rPr lang="en-US" sz="2400" dirty="0" smtClean="0"/>
              <a:t>Small </a:t>
            </a:r>
            <a:r>
              <a:rPr lang="en-US" sz="2400" dirty="0"/>
              <a:t>mode </a:t>
            </a:r>
            <a:r>
              <a:rPr lang="en-US" sz="2400" dirty="0" smtClean="0"/>
              <a:t>area </a:t>
            </a:r>
          </a:p>
          <a:p>
            <a:pPr marL="742950" lvl="1" indent="-285750">
              <a:buFont typeface="Arial"/>
              <a:buChar char="•"/>
            </a:pPr>
            <a:r>
              <a:rPr lang="en-US" sz="2400" dirty="0" smtClean="0"/>
              <a:t>High peak intensity</a:t>
            </a:r>
          </a:p>
          <a:p>
            <a:pPr marL="742950" lvl="1" indent="-285750">
              <a:buFont typeface="Arial"/>
              <a:buChar char="•"/>
            </a:pPr>
            <a:r>
              <a:rPr lang="en-US" sz="2400" dirty="0" smtClean="0"/>
              <a:t>Dispersion engineering</a:t>
            </a:r>
            <a:endParaRPr lang="en-US" sz="2400" dirty="0"/>
          </a:p>
          <a:p>
            <a:pPr marL="285750" indent="-285750">
              <a:buFont typeface="Arial"/>
              <a:buChar char="•"/>
            </a:pPr>
            <a:r>
              <a:rPr lang="en-US" sz="2400" dirty="0"/>
              <a:t>Highly nonlinear </a:t>
            </a:r>
            <a:r>
              <a:rPr lang="en-US" sz="2400" dirty="0" smtClean="0"/>
              <a:t>materials</a:t>
            </a:r>
          </a:p>
          <a:p>
            <a:pPr marL="285750" indent="-285750">
              <a:buFont typeface="Arial"/>
              <a:buChar char="•"/>
            </a:pPr>
            <a:r>
              <a:rPr lang="en-US" sz="2400" dirty="0" smtClean="0"/>
              <a:t>Lithographically </a:t>
            </a:r>
            <a:r>
              <a:rPr lang="en-US" sz="2400" dirty="0"/>
              <a:t>patterned</a:t>
            </a:r>
          </a:p>
          <a:p>
            <a:pPr marL="742950" lvl="1" indent="-285750">
              <a:buFont typeface="Arial"/>
              <a:buChar char="•"/>
            </a:pPr>
            <a:r>
              <a:rPr lang="en-US" sz="2400" dirty="0" smtClean="0"/>
              <a:t>Small, customized, </a:t>
            </a:r>
            <a:r>
              <a:rPr lang="en-US" sz="2400" dirty="0" smtClean="0"/>
              <a:t>scalable</a:t>
            </a:r>
          </a:p>
        </p:txBody>
      </p:sp>
    </p:spTree>
    <p:extLst>
      <p:ext uri="{BB962C8B-B14F-4D97-AF65-F5344CB8AC3E}">
        <p14:creationId xmlns:p14="http://schemas.microsoft.com/office/powerpoint/2010/main" val="5092378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simulations (NLSE)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16</a:t>
            </a:fld>
            <a:endParaRPr lang="en-US"/>
          </a:p>
        </p:txBody>
      </p:sp>
      <p:sp>
        <p:nvSpPr>
          <p:cNvPr id="10" name="TextBox 9"/>
          <p:cNvSpPr txBox="1"/>
          <p:nvPr/>
        </p:nvSpPr>
        <p:spPr>
          <a:xfrm>
            <a:off x="129168" y="6521692"/>
            <a:ext cx="184666" cy="369332"/>
          </a:xfrm>
          <a:prstGeom prst="rect">
            <a:avLst/>
          </a:prstGeom>
          <a:noFill/>
        </p:spPr>
        <p:txBody>
          <a:bodyPr wrap="none" rtlCol="0">
            <a:spAutoFit/>
          </a:bodyPr>
          <a:lstStyle/>
          <a:p>
            <a:endParaRPr lang="en-US" dirty="0"/>
          </a:p>
        </p:txBody>
      </p:sp>
      <p:sp>
        <p:nvSpPr>
          <p:cNvPr id="11" name="Rectangle 10"/>
          <p:cNvSpPr/>
          <p:nvPr/>
        </p:nvSpPr>
        <p:spPr>
          <a:xfrm>
            <a:off x="-1" y="5660744"/>
            <a:ext cx="9144001" cy="1197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 y="6488668"/>
            <a:ext cx="1222397" cy="369332"/>
          </a:xfrm>
          <a:prstGeom prst="rect">
            <a:avLst/>
          </a:prstGeom>
          <a:noFill/>
        </p:spPr>
        <p:txBody>
          <a:bodyPr wrap="none" rtlCol="0">
            <a:spAutoFit/>
          </a:bodyPr>
          <a:lstStyle/>
          <a:p>
            <a:r>
              <a:rPr lang="en-US" dirty="0" smtClean="0"/>
              <a:t>50 fs, 50 </a:t>
            </a:r>
            <a:r>
              <a:rPr lang="en-US" dirty="0" err="1" smtClean="0"/>
              <a:t>pJ</a:t>
            </a:r>
            <a:endParaRPr lang="en-US" dirty="0"/>
          </a:p>
        </p:txBody>
      </p:sp>
      <p:pic>
        <p:nvPicPr>
          <p:cNvPr id="14" name="Picture 13" descr="animation_animation.g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 y="677334"/>
            <a:ext cx="9143999" cy="6180666"/>
          </a:xfrm>
          <a:prstGeom prst="rect">
            <a:avLst/>
          </a:prstGeom>
        </p:spPr>
      </p:pic>
    </p:spTree>
    <p:extLst>
      <p:ext uri="{BB962C8B-B14F-4D97-AF65-F5344CB8AC3E}">
        <p14:creationId xmlns:p14="http://schemas.microsoft.com/office/powerpoint/2010/main" val="9801304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Waveguide supercontinuum</a:t>
            </a:r>
            <a:endParaRPr lang="en-US" dirty="0"/>
          </a:p>
        </p:txBody>
      </p:sp>
      <p:sp>
        <p:nvSpPr>
          <p:cNvPr id="3" name="Content Placeholder 2"/>
          <p:cNvSpPr>
            <a:spLocks noGrp="1"/>
          </p:cNvSpPr>
          <p:nvPr>
            <p:ph idx="1"/>
          </p:nvPr>
        </p:nvSpPr>
        <p:spPr>
          <a:xfrm>
            <a:off x="0" y="1975528"/>
            <a:ext cx="9144000" cy="4525963"/>
          </a:xfrm>
        </p:spPr>
        <p:txBody>
          <a:bodyPr>
            <a:normAutofit/>
          </a:bodyPr>
          <a:lstStyle/>
          <a:p>
            <a:pPr marL="514350" indent="-514350">
              <a:buFont typeface="+mj-lt"/>
              <a:buAutoNum type="arabicPeriod"/>
            </a:pPr>
            <a:r>
              <a:rPr lang="en-US" sz="2800" dirty="0" smtClean="0"/>
              <a:t>Access “inaccessible” wavelength regions</a:t>
            </a:r>
            <a:r>
              <a:rPr lang="en-US" sz="2800" dirty="0" smtClean="0"/>
              <a:t>?</a:t>
            </a:r>
          </a:p>
          <a:p>
            <a:pPr marL="514350" indent="-514350">
              <a:buFont typeface="+mj-lt"/>
              <a:buAutoNum type="arabicPeriod"/>
            </a:pPr>
            <a:r>
              <a:rPr lang="en-US" sz="2800" dirty="0" smtClean="0"/>
              <a:t>Provide additional control over the spectral shape?</a:t>
            </a:r>
            <a:endParaRPr lang="en-US" sz="2800" dirty="0" smtClean="0"/>
          </a:p>
          <a:p>
            <a:pPr marL="514350" indent="-514350">
              <a:buFont typeface="+mj-lt"/>
              <a:buAutoNum type="arabicPeriod"/>
            </a:pPr>
            <a:r>
              <a:rPr lang="en-US" sz="2800" dirty="0" smtClean="0"/>
              <a:t>Generate high-harmonics?</a:t>
            </a:r>
          </a:p>
          <a:p>
            <a:pPr marL="514350" indent="-514350">
              <a:buFont typeface="+mj-lt"/>
              <a:buAutoNum type="arabicPeriod"/>
            </a:pPr>
            <a:r>
              <a:rPr lang="en-US" sz="2800" dirty="0"/>
              <a:t>Simplify self-referencing</a:t>
            </a:r>
            <a:r>
              <a:rPr lang="en-US" sz="2800" dirty="0" smtClean="0"/>
              <a:t>?</a:t>
            </a:r>
            <a:endParaRPr lang="en-US" sz="2800" dirty="0" smtClean="0"/>
          </a:p>
          <a:p>
            <a:pPr marL="514350" indent="-514350">
              <a:buFont typeface="+mj-lt"/>
              <a:buAutoNum type="arabicPeriod"/>
            </a:pPr>
            <a:r>
              <a:rPr lang="en-US" sz="2800" dirty="0" smtClean="0"/>
              <a:t>Self-reference </a:t>
            </a:r>
            <a:r>
              <a:rPr lang="en-US" sz="2800" dirty="0" smtClean="0"/>
              <a:t>battery-powered</a:t>
            </a:r>
            <a:r>
              <a:rPr lang="en-US" sz="2800" dirty="0" smtClean="0"/>
              <a:t> </a:t>
            </a:r>
            <a:r>
              <a:rPr lang="en-US" sz="2800" dirty="0" smtClean="0"/>
              <a:t>combs?</a:t>
            </a:r>
          </a:p>
          <a:p>
            <a:pPr marL="514350" indent="-514350">
              <a:buFont typeface="+mj-lt"/>
              <a:buAutoNum type="arabicPeriod"/>
            </a:pPr>
            <a:r>
              <a:rPr lang="en-US" sz="2800" dirty="0" smtClean="0"/>
              <a:t>Provide few-cycle pulses at</a:t>
            </a:r>
            <a:r>
              <a:rPr lang="en-US" sz="2800" dirty="0" smtClean="0"/>
              <a:t> 10 GHz repetition rates?</a:t>
            </a:r>
            <a:endParaRPr lang="en-US" sz="2800" dirty="0" smtClean="0"/>
          </a:p>
        </p:txBody>
      </p:sp>
      <p:sp>
        <p:nvSpPr>
          <p:cNvPr id="4" name="Slide Number Placeholder 3"/>
          <p:cNvSpPr>
            <a:spLocks noGrp="1"/>
          </p:cNvSpPr>
          <p:nvPr>
            <p:ph type="sldNum" sz="quarter" idx="12"/>
          </p:nvPr>
        </p:nvSpPr>
        <p:spPr/>
        <p:txBody>
          <a:bodyPr/>
          <a:lstStyle/>
          <a:p>
            <a:fld id="{25AB040B-060E-F94F-A4A9-51C7CC811EAA}" type="slidenum">
              <a:rPr lang="en-US" smtClean="0"/>
              <a:t>17</a:t>
            </a:fld>
            <a:endParaRPr lang="en-US"/>
          </a:p>
        </p:txBody>
      </p:sp>
      <p:sp>
        <p:nvSpPr>
          <p:cNvPr id="6" name="TextBox 5"/>
          <p:cNvSpPr txBox="1"/>
          <p:nvPr/>
        </p:nvSpPr>
        <p:spPr>
          <a:xfrm>
            <a:off x="0" y="1035416"/>
            <a:ext cx="7193281" cy="584776"/>
          </a:xfrm>
          <a:prstGeom prst="rect">
            <a:avLst/>
          </a:prstGeom>
          <a:noFill/>
        </p:spPr>
        <p:txBody>
          <a:bodyPr wrap="none" rtlCol="0">
            <a:spAutoFit/>
          </a:bodyPr>
          <a:lstStyle/>
          <a:p>
            <a:r>
              <a:rPr lang="en-US" sz="3200" b="1" dirty="0" smtClean="0">
                <a:latin typeface="Avenir Book"/>
                <a:cs typeface="Avenir Book"/>
              </a:rPr>
              <a:t>Can on-chip supercontinuum </a:t>
            </a:r>
            <a:r>
              <a:rPr lang="en-US" sz="3200" b="1" dirty="0" smtClean="0">
                <a:latin typeface="Avenir Book"/>
                <a:cs typeface="Avenir Book"/>
              </a:rPr>
              <a:t>sources: </a:t>
            </a:r>
            <a:endParaRPr lang="en-US" sz="3200" b="1" dirty="0">
              <a:latin typeface="Avenir Book"/>
              <a:cs typeface="Avenir Book"/>
            </a:endParaRPr>
          </a:p>
        </p:txBody>
      </p:sp>
    </p:spTree>
    <p:extLst>
      <p:ext uri="{BB962C8B-B14F-4D97-AF65-F5344CB8AC3E}">
        <p14:creationId xmlns:p14="http://schemas.microsoft.com/office/powerpoint/2010/main" val="22879613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053388"/>
            <a:ext cx="5462864" cy="3006628"/>
          </a:xfrm>
          <a:prstGeom prst="rect">
            <a:avLst/>
          </a:prstGeom>
        </p:spPr>
      </p:pic>
      <p:sp>
        <p:nvSpPr>
          <p:cNvPr id="2" name="Title 1"/>
          <p:cNvSpPr>
            <a:spLocks noGrp="1"/>
          </p:cNvSpPr>
          <p:nvPr>
            <p:ph type="title"/>
          </p:nvPr>
        </p:nvSpPr>
        <p:spPr/>
        <p:txBody>
          <a:bodyPr>
            <a:normAutofit fontScale="90000"/>
          </a:bodyPr>
          <a:lstStyle/>
          <a:p>
            <a:r>
              <a:rPr lang="en-US" dirty="0" smtClean="0"/>
              <a:t>1. Broadband supercontinuum </a:t>
            </a:r>
            <a:r>
              <a:rPr lang="en-US" dirty="0" smtClean="0"/>
              <a:t>with </a:t>
            </a:r>
            <a:r>
              <a:rPr lang="en-US" dirty="0" smtClean="0"/>
              <a:t>silicon nitride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18</a:t>
            </a:fld>
            <a:endParaRPr lang="en-US"/>
          </a:p>
        </p:txBody>
      </p:sp>
      <p:sp>
        <p:nvSpPr>
          <p:cNvPr id="7" name="Rectangle 6"/>
          <p:cNvSpPr/>
          <p:nvPr/>
        </p:nvSpPr>
        <p:spPr>
          <a:xfrm>
            <a:off x="600861" y="2801854"/>
            <a:ext cx="2103986" cy="307777"/>
          </a:xfrm>
          <a:prstGeom prst="rect">
            <a:avLst/>
          </a:prstGeom>
        </p:spPr>
        <p:txBody>
          <a:bodyPr wrap="square">
            <a:spAutoFit/>
          </a:bodyPr>
          <a:lstStyle/>
          <a:p>
            <a:r>
              <a:rPr lang="en-US" sz="1400" dirty="0" smtClean="0">
                <a:latin typeface="Avenir Book"/>
                <a:cs typeface="Avenir Book"/>
              </a:rPr>
              <a:t>80 fs pulses @ 1550 nm</a:t>
            </a:r>
            <a:endParaRPr lang="en-US" sz="1400" dirty="0">
              <a:latin typeface="Avenir Book"/>
              <a:cs typeface="Avenir Book"/>
            </a:endParaRPr>
          </a:p>
        </p:txBody>
      </p:sp>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20530" y="3429000"/>
            <a:ext cx="3655103" cy="2391127"/>
          </a:xfrm>
          <a:prstGeom prst="rect">
            <a:avLst/>
          </a:prstGeom>
        </p:spPr>
      </p:pic>
      <p:sp>
        <p:nvSpPr>
          <p:cNvPr id="14" name="Content Placeholder 2"/>
          <p:cNvSpPr>
            <a:spLocks noGrp="1"/>
          </p:cNvSpPr>
          <p:nvPr>
            <p:ph idx="1"/>
          </p:nvPr>
        </p:nvSpPr>
        <p:spPr>
          <a:xfrm>
            <a:off x="1652856" y="1100715"/>
            <a:ext cx="5490633" cy="1549966"/>
          </a:xfrm>
        </p:spPr>
        <p:txBody>
          <a:bodyPr>
            <a:normAutofit lnSpcReduction="10000"/>
          </a:bodyPr>
          <a:lstStyle/>
          <a:p>
            <a:r>
              <a:rPr lang="en-US" sz="2400" dirty="0" smtClean="0"/>
              <a:t>Silicon </a:t>
            </a:r>
            <a:r>
              <a:rPr lang="en-US" sz="2400" dirty="0"/>
              <a:t>n</a:t>
            </a:r>
            <a:r>
              <a:rPr lang="en-US" sz="2400" dirty="0" smtClean="0"/>
              <a:t>itride:</a:t>
            </a:r>
          </a:p>
          <a:p>
            <a:pPr lvl="1"/>
            <a:r>
              <a:rPr lang="en-US" sz="2000" dirty="0" smtClean="0"/>
              <a:t>Transmission across visible and NIR</a:t>
            </a:r>
          </a:p>
          <a:p>
            <a:pPr lvl="1"/>
            <a:r>
              <a:rPr lang="en-US" sz="2000" dirty="0" smtClean="0"/>
              <a:t>Fabricated with CMOS process</a:t>
            </a:r>
          </a:p>
          <a:p>
            <a:pPr lvl="1"/>
            <a:r>
              <a:rPr lang="en-US" sz="2000" dirty="0" smtClean="0"/>
              <a:t>Effective nonlinearity: ~100x </a:t>
            </a:r>
            <a:r>
              <a:rPr lang="en-US" sz="2000" dirty="0" smtClean="0"/>
              <a:t>SiO</a:t>
            </a:r>
            <a:r>
              <a:rPr lang="en-US" sz="2000" baseline="-25000" dirty="0" smtClean="0"/>
              <a:t>2</a:t>
            </a:r>
            <a:r>
              <a:rPr lang="en-US" sz="2000" baseline="30000" dirty="0" smtClean="0"/>
              <a:t> </a:t>
            </a:r>
            <a:r>
              <a:rPr lang="en-US" sz="2000" dirty="0" smtClean="0"/>
              <a:t>fiber</a:t>
            </a:r>
            <a:endParaRPr lang="en-US" sz="2000" dirty="0" smtClean="0"/>
          </a:p>
          <a:p>
            <a:endParaRPr lang="en-US" sz="2400" dirty="0"/>
          </a:p>
        </p:txBody>
      </p:sp>
      <p:cxnSp>
        <p:nvCxnSpPr>
          <p:cNvPr id="5" name="Straight Arrow Connector 4"/>
          <p:cNvCxnSpPr/>
          <p:nvPr/>
        </p:nvCxnSpPr>
        <p:spPr>
          <a:xfrm flipV="1">
            <a:off x="6533444" y="4826000"/>
            <a:ext cx="1890889" cy="254000"/>
          </a:xfrm>
          <a:prstGeom prst="straightConnector1">
            <a:avLst/>
          </a:prstGeom>
          <a:ln w="38100"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196667" y="4981223"/>
            <a:ext cx="786243" cy="461665"/>
          </a:xfrm>
          <a:prstGeom prst="rect">
            <a:avLst/>
          </a:prstGeom>
          <a:noFill/>
        </p:spPr>
        <p:txBody>
          <a:bodyPr wrap="none" rtlCol="0">
            <a:spAutoFit/>
          </a:bodyPr>
          <a:lstStyle/>
          <a:p>
            <a:r>
              <a:rPr lang="en-US" sz="2400" dirty="0" smtClean="0">
                <a:solidFill>
                  <a:srgbClr val="FFFF00"/>
                </a:solidFill>
              </a:rPr>
              <a:t>1 cm</a:t>
            </a:r>
            <a:endParaRPr lang="en-US" sz="2400" dirty="0">
              <a:solidFill>
                <a:srgbClr val="FFFF00"/>
              </a:solidFill>
            </a:endParaRPr>
          </a:p>
        </p:txBody>
      </p:sp>
    </p:spTree>
    <p:extLst>
      <p:ext uri="{BB962C8B-B14F-4D97-AF65-F5344CB8AC3E}">
        <p14:creationId xmlns:p14="http://schemas.microsoft.com/office/powerpoint/2010/main" val="37378024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3475" t="5210" r="8291" b="-5210"/>
          <a:stretch/>
        </p:blipFill>
        <p:spPr>
          <a:xfrm>
            <a:off x="315415" y="826255"/>
            <a:ext cx="8322569" cy="5240144"/>
          </a:xfrm>
          <a:prstGeom prst="rect">
            <a:avLst/>
          </a:prstGeom>
        </p:spPr>
      </p:pic>
      <p:sp>
        <p:nvSpPr>
          <p:cNvPr id="2" name="Title 1"/>
          <p:cNvSpPr>
            <a:spLocks noGrp="1"/>
          </p:cNvSpPr>
          <p:nvPr>
            <p:ph type="title"/>
          </p:nvPr>
        </p:nvSpPr>
        <p:spPr/>
        <p:txBody>
          <a:bodyPr>
            <a:normAutofit/>
          </a:bodyPr>
          <a:lstStyle/>
          <a:p>
            <a:r>
              <a:rPr lang="en-US" dirty="0" smtClean="0"/>
              <a:t>Experimental supercontinuum</a:t>
            </a:r>
            <a:endParaRPr lang="en-US" dirty="0"/>
          </a:p>
        </p:txBody>
      </p:sp>
      <p:sp>
        <p:nvSpPr>
          <p:cNvPr id="3" name="Slide Number Placeholder 2"/>
          <p:cNvSpPr>
            <a:spLocks noGrp="1"/>
          </p:cNvSpPr>
          <p:nvPr>
            <p:ph type="sldNum" sz="quarter" idx="12"/>
          </p:nvPr>
        </p:nvSpPr>
        <p:spPr/>
        <p:txBody>
          <a:bodyPr/>
          <a:lstStyle/>
          <a:p>
            <a:fld id="{25AB040B-060E-F94F-A4A9-51C7CC811EAA}" type="slidenum">
              <a:rPr lang="en-US" smtClean="0"/>
              <a:t>19</a:t>
            </a:fld>
            <a:endParaRPr lang="en-US"/>
          </a:p>
        </p:txBody>
      </p:sp>
      <p:sp>
        <p:nvSpPr>
          <p:cNvPr id="14" name="TextBox 13"/>
          <p:cNvSpPr txBox="1"/>
          <p:nvPr/>
        </p:nvSpPr>
        <p:spPr>
          <a:xfrm>
            <a:off x="2090755" y="2117320"/>
            <a:ext cx="2343269" cy="584776"/>
          </a:xfrm>
          <a:prstGeom prst="rect">
            <a:avLst/>
          </a:prstGeom>
          <a:noFill/>
        </p:spPr>
        <p:txBody>
          <a:bodyPr wrap="square" rtlCol="0">
            <a:spAutoFit/>
          </a:bodyPr>
          <a:lstStyle/>
          <a:p>
            <a:r>
              <a:rPr lang="en-US" sz="1600" dirty="0" smtClean="0">
                <a:latin typeface="Avenir Book"/>
                <a:cs typeface="Avenir Book"/>
              </a:rPr>
              <a:t>Short wavelength</a:t>
            </a:r>
          </a:p>
          <a:p>
            <a:r>
              <a:rPr lang="en-US" sz="1600" dirty="0" smtClean="0">
                <a:latin typeface="Avenir Book"/>
                <a:cs typeface="Avenir Book"/>
              </a:rPr>
              <a:t>Dispersive wave</a:t>
            </a:r>
            <a:endParaRPr lang="en-US" sz="1600" dirty="0">
              <a:latin typeface="Avenir Book"/>
              <a:cs typeface="Avenir Book"/>
            </a:endParaRPr>
          </a:p>
        </p:txBody>
      </p:sp>
      <p:sp>
        <p:nvSpPr>
          <p:cNvPr id="15" name="TextBox 14"/>
          <p:cNvSpPr txBox="1"/>
          <p:nvPr/>
        </p:nvSpPr>
        <p:spPr>
          <a:xfrm>
            <a:off x="3551012" y="4330943"/>
            <a:ext cx="1911664" cy="338554"/>
          </a:xfrm>
          <a:prstGeom prst="rect">
            <a:avLst/>
          </a:prstGeom>
          <a:noFill/>
        </p:spPr>
        <p:txBody>
          <a:bodyPr wrap="square" rtlCol="0">
            <a:spAutoFit/>
          </a:bodyPr>
          <a:lstStyle/>
          <a:p>
            <a:r>
              <a:rPr lang="en-US" sz="1600" dirty="0" smtClean="0"/>
              <a:t>1550 nm pump</a:t>
            </a:r>
            <a:endParaRPr lang="en-US" sz="1600" dirty="0"/>
          </a:p>
        </p:txBody>
      </p:sp>
      <p:sp>
        <p:nvSpPr>
          <p:cNvPr id="16" name="TextBox 15"/>
          <p:cNvSpPr txBox="1"/>
          <p:nvPr/>
        </p:nvSpPr>
        <p:spPr>
          <a:xfrm>
            <a:off x="5187645" y="1967134"/>
            <a:ext cx="2313839" cy="584776"/>
          </a:xfrm>
          <a:prstGeom prst="rect">
            <a:avLst/>
          </a:prstGeom>
          <a:noFill/>
        </p:spPr>
        <p:txBody>
          <a:bodyPr wrap="square" rtlCol="0">
            <a:spAutoFit/>
          </a:bodyPr>
          <a:lstStyle/>
          <a:p>
            <a:r>
              <a:rPr lang="en-US" sz="1600" dirty="0" smtClean="0">
                <a:latin typeface="Avenir Book"/>
                <a:cs typeface="Avenir Book"/>
              </a:rPr>
              <a:t>Long wavelength</a:t>
            </a:r>
          </a:p>
          <a:p>
            <a:r>
              <a:rPr lang="en-US" sz="1600" dirty="0" smtClean="0">
                <a:latin typeface="Avenir Book"/>
                <a:cs typeface="Avenir Book"/>
              </a:rPr>
              <a:t>Dispersive wave</a:t>
            </a:r>
            <a:endParaRPr lang="en-US" sz="1600" dirty="0">
              <a:latin typeface="Avenir Book"/>
              <a:cs typeface="Avenir Book"/>
            </a:endParaRPr>
          </a:p>
        </p:txBody>
      </p:sp>
      <p:cxnSp>
        <p:nvCxnSpPr>
          <p:cNvPr id="18" name="Straight Arrow Connector 17"/>
          <p:cNvCxnSpPr/>
          <p:nvPr/>
        </p:nvCxnSpPr>
        <p:spPr>
          <a:xfrm flipH="1">
            <a:off x="2116153" y="2745887"/>
            <a:ext cx="698500" cy="4257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2"/>
          </p:cNvCxnSpPr>
          <p:nvPr/>
        </p:nvCxnSpPr>
        <p:spPr>
          <a:xfrm>
            <a:off x="6344565" y="2551910"/>
            <a:ext cx="765598" cy="164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5" idx="0"/>
          </p:cNvCxnSpPr>
          <p:nvPr/>
        </p:nvCxnSpPr>
        <p:spPr>
          <a:xfrm flipH="1" flipV="1">
            <a:off x="4440256" y="3015471"/>
            <a:ext cx="66588" cy="1315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9410" y="3236539"/>
            <a:ext cx="4627995" cy="1976384"/>
          </a:xfrm>
          <a:prstGeom prst="rect">
            <a:avLst/>
          </a:prstGeom>
        </p:spPr>
      </p:pic>
    </p:spTree>
    <p:extLst>
      <p:ext uri="{BB962C8B-B14F-4D97-AF65-F5344CB8AC3E}">
        <p14:creationId xmlns:p14="http://schemas.microsoft.com/office/powerpoint/2010/main" val="3279250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2</a:t>
            </a:fld>
            <a:endParaRPr lang="en-US"/>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21089" t="12597" b="1"/>
          <a:stretch/>
        </p:blipFill>
        <p:spPr>
          <a:xfrm rot="20820280">
            <a:off x="4658348" y="2399486"/>
            <a:ext cx="3364420" cy="37264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7117185">
            <a:off x="1413457" y="301836"/>
            <a:ext cx="3176732" cy="4351916"/>
          </a:xfrm>
          <a:prstGeom prst="rect">
            <a:avLst/>
          </a:prstGeom>
        </p:spPr>
      </p:pic>
    </p:spTree>
    <p:extLst>
      <p:ext uri="{BB962C8B-B14F-4D97-AF65-F5344CB8AC3E}">
        <p14:creationId xmlns:p14="http://schemas.microsoft.com/office/powerpoint/2010/main" val="2141853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 2 - Three-spectrometer supercontinuum - 2D.png"/>
          <p:cNvPicPr>
            <a:picLocks noChangeAspect="1"/>
          </p:cNvPicPr>
          <p:nvPr/>
        </p:nvPicPr>
        <p:blipFill rotWithShape="1">
          <a:blip r:embed="rId3" cstate="screen">
            <a:extLst>
              <a:ext uri="{28A0092B-C50C-407E-A947-70E740481C1C}">
                <a14:useLocalDpi xmlns:a14="http://schemas.microsoft.com/office/drawing/2010/main"/>
              </a:ext>
            </a:extLst>
          </a:blip>
          <a:srcRect l="3402"/>
          <a:stretch/>
        </p:blipFill>
        <p:spPr>
          <a:xfrm>
            <a:off x="0" y="1486171"/>
            <a:ext cx="9144000" cy="4525162"/>
          </a:xfrm>
          <a:prstGeom prst="rect">
            <a:avLst/>
          </a:prstGeom>
        </p:spPr>
      </p:pic>
      <p:sp>
        <p:nvSpPr>
          <p:cNvPr id="11" name="Slide Number Placeholder 10"/>
          <p:cNvSpPr>
            <a:spLocks noGrp="1"/>
          </p:cNvSpPr>
          <p:nvPr>
            <p:ph type="sldNum" sz="quarter" idx="12"/>
          </p:nvPr>
        </p:nvSpPr>
        <p:spPr/>
        <p:txBody>
          <a:bodyPr/>
          <a:lstStyle/>
          <a:p>
            <a:fld id="{25AB040B-060E-F94F-A4A9-51C7CC811EAA}" type="slidenum">
              <a:rPr lang="en-US" smtClean="0"/>
              <a:t>20</a:t>
            </a:fld>
            <a:endParaRPr lang="en-US"/>
          </a:p>
        </p:txBody>
      </p:sp>
      <p:sp>
        <p:nvSpPr>
          <p:cNvPr id="12" name="Title 11"/>
          <p:cNvSpPr>
            <a:spLocks noGrp="1"/>
          </p:cNvSpPr>
          <p:nvPr>
            <p:ph type="title"/>
          </p:nvPr>
        </p:nvSpPr>
        <p:spPr/>
        <p:txBody>
          <a:bodyPr/>
          <a:lstStyle/>
          <a:p>
            <a:r>
              <a:rPr lang="en-US" dirty="0" smtClean="0"/>
              <a:t>Tunable spectrum</a:t>
            </a:r>
            <a:endParaRPr lang="en-US" dirty="0"/>
          </a:p>
        </p:txBody>
      </p:sp>
      <p:sp>
        <p:nvSpPr>
          <p:cNvPr id="14" name="TextBox 13"/>
          <p:cNvSpPr txBox="1"/>
          <p:nvPr/>
        </p:nvSpPr>
        <p:spPr>
          <a:xfrm>
            <a:off x="1142614" y="1184671"/>
            <a:ext cx="7053877" cy="338554"/>
          </a:xfrm>
          <a:prstGeom prst="rect">
            <a:avLst/>
          </a:prstGeom>
          <a:noFill/>
        </p:spPr>
        <p:txBody>
          <a:bodyPr wrap="square" rtlCol="0">
            <a:spAutoFit/>
          </a:bodyPr>
          <a:lstStyle/>
          <a:p>
            <a:r>
              <a:rPr lang="en-US" sz="1600" dirty="0" smtClean="0">
                <a:latin typeface="Avenir Book"/>
                <a:cs typeface="Avenir Book"/>
              </a:rPr>
              <a:t>Experimental supercontinuum from ~640-nm-thickness </a:t>
            </a:r>
            <a:r>
              <a:rPr lang="en-US" sz="1600" dirty="0" err="1" smtClean="0">
                <a:latin typeface="Avenir Book"/>
                <a:cs typeface="Avenir Book"/>
              </a:rPr>
              <a:t>SiN</a:t>
            </a:r>
            <a:r>
              <a:rPr lang="en-US" sz="1600" dirty="0" smtClean="0">
                <a:latin typeface="Avenir Book"/>
                <a:cs typeface="Avenir Book"/>
              </a:rPr>
              <a:t> waveguides</a:t>
            </a:r>
            <a:endParaRPr lang="en-US" sz="1600" dirty="0">
              <a:latin typeface="Avenir Book"/>
              <a:cs typeface="Avenir Book"/>
            </a:endParaRPr>
          </a:p>
        </p:txBody>
      </p:sp>
    </p:spTree>
    <p:extLst>
      <p:ext uri="{BB962C8B-B14F-4D97-AF65-F5344CB8AC3E}">
        <p14:creationId xmlns:p14="http://schemas.microsoft.com/office/powerpoint/2010/main" val="20457552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supercontinuum</a:t>
            </a:r>
            <a:endParaRPr lang="en-US" dirty="0"/>
          </a:p>
        </p:txBody>
      </p:sp>
      <p:pic>
        <p:nvPicPr>
          <p:cNvPr id="6" name="Picture 5" descr="Fig 2 - Three-spectrometer supercontinuum - 2D.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512728"/>
            <a:ext cx="9144000" cy="4492404"/>
          </a:xfrm>
          <a:prstGeom prst="rect">
            <a:avLst/>
          </a:prstGeom>
        </p:spPr>
      </p:pic>
      <p:sp>
        <p:nvSpPr>
          <p:cNvPr id="7" name="Slide Number Placeholder 6"/>
          <p:cNvSpPr>
            <a:spLocks noGrp="1"/>
          </p:cNvSpPr>
          <p:nvPr>
            <p:ph type="sldNum" sz="quarter" idx="12"/>
          </p:nvPr>
        </p:nvSpPr>
        <p:spPr/>
        <p:txBody>
          <a:bodyPr/>
          <a:lstStyle/>
          <a:p>
            <a:fld id="{25AB040B-060E-F94F-A4A9-51C7CC811EAA}" type="slidenum">
              <a:rPr lang="en-US" smtClean="0"/>
              <a:t>21</a:t>
            </a:fld>
            <a:endParaRPr lang="en-US"/>
          </a:p>
        </p:txBody>
      </p:sp>
      <p:sp>
        <p:nvSpPr>
          <p:cNvPr id="10" name="TextBox 9"/>
          <p:cNvSpPr txBox="1"/>
          <p:nvPr/>
        </p:nvSpPr>
        <p:spPr>
          <a:xfrm>
            <a:off x="1142614" y="1269450"/>
            <a:ext cx="7053877" cy="338554"/>
          </a:xfrm>
          <a:prstGeom prst="rect">
            <a:avLst/>
          </a:prstGeom>
          <a:noFill/>
        </p:spPr>
        <p:txBody>
          <a:bodyPr wrap="square" rtlCol="0">
            <a:spAutoFit/>
          </a:bodyPr>
          <a:lstStyle/>
          <a:p>
            <a:r>
              <a:rPr lang="en-US" sz="1600" dirty="0" smtClean="0">
                <a:latin typeface="Avenir Book"/>
                <a:cs typeface="Avenir Book"/>
              </a:rPr>
              <a:t>Experimental supercontinuum from ~640-nm-thickness </a:t>
            </a:r>
            <a:r>
              <a:rPr lang="en-US" sz="1600" dirty="0" err="1" smtClean="0">
                <a:latin typeface="Avenir Book"/>
                <a:cs typeface="Avenir Book"/>
              </a:rPr>
              <a:t>SiN</a:t>
            </a:r>
            <a:r>
              <a:rPr lang="en-US" sz="1600" dirty="0" smtClean="0">
                <a:latin typeface="Avenir Book"/>
                <a:cs typeface="Avenir Book"/>
              </a:rPr>
              <a:t> waveguides</a:t>
            </a:r>
            <a:endParaRPr lang="en-US" sz="1600" dirty="0">
              <a:latin typeface="Avenir Book"/>
              <a:cs typeface="Avenir Book"/>
            </a:endParaRPr>
          </a:p>
        </p:txBody>
      </p:sp>
    </p:spTree>
    <p:extLst>
      <p:ext uri="{BB962C8B-B14F-4D97-AF65-F5344CB8AC3E}">
        <p14:creationId xmlns:p14="http://schemas.microsoft.com/office/powerpoint/2010/main" val="3685580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 y="-32338"/>
            <a:ext cx="9144001" cy="1795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22</a:t>
            </a:fld>
            <a:endParaRPr lang="en-US"/>
          </a:p>
        </p:txBody>
      </p:sp>
      <p:pic>
        <p:nvPicPr>
          <p:cNvPr id="3" name="Picture 2" descr="frame0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9743838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32338"/>
            <a:ext cx="9144001" cy="1795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23</a:t>
            </a:fld>
            <a:endParaRPr lang="en-US"/>
          </a:p>
        </p:txBody>
      </p:sp>
      <p:pic>
        <p:nvPicPr>
          <p:cNvPr id="3" name="Picture 2" descr="NLSE_640nm_80nm_widths-Back-in-USA-0.00010_steps_1002016-07-26_11h30m29s_animatio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717619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Comparison to NLSE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24</a:t>
            </a:fld>
            <a:endParaRPr lang="en-US"/>
          </a:p>
        </p:txBody>
      </p:sp>
      <p:sp>
        <p:nvSpPr>
          <p:cNvPr id="7" name="TextBox 6"/>
          <p:cNvSpPr txBox="1"/>
          <p:nvPr/>
        </p:nvSpPr>
        <p:spPr>
          <a:xfrm>
            <a:off x="223909" y="4868333"/>
            <a:ext cx="1264777" cy="369332"/>
          </a:xfrm>
          <a:prstGeom prst="rect">
            <a:avLst/>
          </a:prstGeom>
          <a:noFill/>
        </p:spPr>
        <p:txBody>
          <a:bodyPr wrap="none" rtlCol="0">
            <a:spAutoFit/>
          </a:bodyPr>
          <a:lstStyle/>
          <a:p>
            <a:r>
              <a:rPr lang="en-US" dirty="0" smtClean="0"/>
              <a:t>Experiment</a:t>
            </a:r>
            <a:endParaRPr lang="en-US" dirty="0"/>
          </a:p>
        </p:txBody>
      </p:sp>
      <p:sp>
        <p:nvSpPr>
          <p:cNvPr id="8" name="TextBox 7"/>
          <p:cNvSpPr txBox="1"/>
          <p:nvPr/>
        </p:nvSpPr>
        <p:spPr>
          <a:xfrm>
            <a:off x="336826" y="1724336"/>
            <a:ext cx="839969" cy="646331"/>
          </a:xfrm>
          <a:prstGeom prst="rect">
            <a:avLst/>
          </a:prstGeom>
          <a:noFill/>
        </p:spPr>
        <p:txBody>
          <a:bodyPr wrap="none" rtlCol="0">
            <a:spAutoFit/>
          </a:bodyPr>
          <a:lstStyle/>
          <a:p>
            <a:r>
              <a:rPr lang="en-US" dirty="0" smtClean="0"/>
              <a:t>NLSE </a:t>
            </a:r>
          </a:p>
          <a:p>
            <a:r>
              <a:rPr lang="en-US" dirty="0" smtClean="0"/>
              <a:t>Theory</a:t>
            </a:r>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246" y="683437"/>
            <a:ext cx="5467421" cy="6174564"/>
          </a:xfrm>
          <a:prstGeom prst="rect">
            <a:avLst/>
          </a:prstGeom>
        </p:spPr>
      </p:pic>
    </p:spTree>
    <p:extLst>
      <p:ext uri="{BB962C8B-B14F-4D97-AF65-F5344CB8AC3E}">
        <p14:creationId xmlns:p14="http://schemas.microsoft.com/office/powerpoint/2010/main" val="7631042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to 657 nm</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25</a:t>
            </a:fld>
            <a:endParaRPr lang="en-US"/>
          </a:p>
        </p:txBody>
      </p:sp>
      <p:grpSp>
        <p:nvGrpSpPr>
          <p:cNvPr id="3" name="Group 2"/>
          <p:cNvGrpSpPr/>
          <p:nvPr/>
        </p:nvGrpSpPr>
        <p:grpSpPr>
          <a:xfrm>
            <a:off x="0" y="1552222"/>
            <a:ext cx="9144000" cy="3634191"/>
            <a:chOff x="0" y="1552222"/>
            <a:chExt cx="9144000" cy="363419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094253"/>
              <a:ext cx="9144000" cy="3092160"/>
            </a:xfrm>
            <a:prstGeom prst="rect">
              <a:avLst/>
            </a:prstGeom>
          </p:spPr>
        </p:pic>
        <p:sp>
          <p:nvSpPr>
            <p:cNvPr id="5" name="Rectangle 4"/>
            <p:cNvSpPr/>
            <p:nvPr/>
          </p:nvSpPr>
          <p:spPr>
            <a:xfrm>
              <a:off x="112888" y="1552222"/>
              <a:ext cx="451556" cy="719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197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Modulated structures for spectral shaping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26</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0843" y="762000"/>
            <a:ext cx="8593667" cy="2133600"/>
          </a:xfrm>
          <a:prstGeom prst="rect">
            <a:avLst/>
          </a:prstGeom>
        </p:spPr>
      </p:pic>
      <p:grpSp>
        <p:nvGrpSpPr>
          <p:cNvPr id="10" name="Group 9"/>
          <p:cNvGrpSpPr/>
          <p:nvPr/>
        </p:nvGrpSpPr>
        <p:grpSpPr>
          <a:xfrm>
            <a:off x="1368807" y="2937934"/>
            <a:ext cx="6215672" cy="3406566"/>
            <a:chOff x="1368807" y="2810934"/>
            <a:chExt cx="6215672" cy="3406566"/>
          </a:xfrm>
        </p:grpSpPr>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68807" y="2810934"/>
              <a:ext cx="6215672" cy="3037234"/>
            </a:xfrm>
            <a:prstGeom prst="rect">
              <a:avLst/>
            </a:prstGeom>
          </p:spPr>
        </p:pic>
        <p:sp>
          <p:nvSpPr>
            <p:cNvPr id="9" name="TextBox 8"/>
            <p:cNvSpPr txBox="1"/>
            <p:nvPr/>
          </p:nvSpPr>
          <p:spPr>
            <a:xfrm>
              <a:off x="3683000" y="5848168"/>
              <a:ext cx="1813905" cy="369332"/>
            </a:xfrm>
            <a:prstGeom prst="rect">
              <a:avLst/>
            </a:prstGeom>
            <a:noFill/>
          </p:spPr>
          <p:txBody>
            <a:bodyPr wrap="none" rtlCol="0">
              <a:spAutoFit/>
            </a:bodyPr>
            <a:lstStyle/>
            <a:p>
              <a:r>
                <a:rPr lang="en-US" dirty="0" smtClean="0"/>
                <a:t>Wavelength (nm)</a:t>
              </a:r>
              <a:endParaRPr lang="en-US" dirty="0"/>
            </a:p>
          </p:txBody>
        </p:sp>
      </p:grpSp>
    </p:spTree>
    <p:extLst>
      <p:ext uri="{BB962C8B-B14F-4D97-AF65-F5344CB8AC3E}">
        <p14:creationId xmlns:p14="http://schemas.microsoft.com/office/powerpoint/2010/main" val="10917407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1525" y="2959678"/>
            <a:ext cx="6942666" cy="3471333"/>
          </a:xfrm>
          <a:prstGeom prst="rect">
            <a:avLst/>
          </a:prstGeom>
        </p:spPr>
      </p:pic>
      <p:pic>
        <p:nvPicPr>
          <p:cNvPr id="31" name="Picture 30"/>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30000"/>
                    </a14:imgEffect>
                  </a14:imgLayer>
                </a14:imgProps>
              </a:ext>
              <a:ext uri="{28A0092B-C50C-407E-A947-70E740481C1C}">
                <a14:useLocalDpi xmlns:a14="http://schemas.microsoft.com/office/drawing/2010/main"/>
              </a:ext>
            </a:extLst>
          </a:blip>
          <a:srcRect l="35512" t="24975" r="18459" b="23652"/>
          <a:stretch/>
        </p:blipFill>
        <p:spPr>
          <a:xfrm>
            <a:off x="104043" y="758394"/>
            <a:ext cx="4728553" cy="2201284"/>
          </a:xfrm>
          <a:prstGeom prst="rect">
            <a:avLst/>
          </a:prstGeom>
        </p:spPr>
      </p:pic>
      <p:pic>
        <p:nvPicPr>
          <p:cNvPr id="32" name="Picture 3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9040" y="735835"/>
            <a:ext cx="4199019" cy="2219470"/>
          </a:xfrm>
          <a:prstGeom prst="rect">
            <a:avLst/>
          </a:prstGeom>
        </p:spPr>
      </p:pic>
      <p:cxnSp>
        <p:nvCxnSpPr>
          <p:cNvPr id="33" name="Straight Arrow Connector 32"/>
          <p:cNvCxnSpPr/>
          <p:nvPr/>
        </p:nvCxnSpPr>
        <p:spPr>
          <a:xfrm flipV="1">
            <a:off x="7001643" y="1922050"/>
            <a:ext cx="0" cy="3272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630770" y="2249275"/>
            <a:ext cx="1129786" cy="461665"/>
          </a:xfrm>
          <a:prstGeom prst="rect">
            <a:avLst/>
          </a:prstGeom>
          <a:noFill/>
        </p:spPr>
        <p:txBody>
          <a:bodyPr wrap="none" rtlCol="0">
            <a:spAutoFit/>
          </a:bodyPr>
          <a:lstStyle/>
          <a:p>
            <a:r>
              <a:rPr lang="en-US" sz="2400" dirty="0" smtClean="0"/>
              <a:t>400 nm</a:t>
            </a:r>
            <a:endParaRPr lang="en-US" sz="2400" dirty="0"/>
          </a:p>
        </p:txBody>
      </p:sp>
      <p:sp>
        <p:nvSpPr>
          <p:cNvPr id="35" name="TextBox 34"/>
          <p:cNvSpPr txBox="1"/>
          <p:nvPr/>
        </p:nvSpPr>
        <p:spPr>
          <a:xfrm>
            <a:off x="1514477" y="1987251"/>
            <a:ext cx="1656673" cy="830997"/>
          </a:xfrm>
          <a:prstGeom prst="rect">
            <a:avLst/>
          </a:prstGeom>
          <a:noFill/>
        </p:spPr>
        <p:txBody>
          <a:bodyPr wrap="none" rtlCol="0">
            <a:spAutoFit/>
          </a:bodyPr>
          <a:lstStyle/>
          <a:p>
            <a:pPr algn="ctr"/>
            <a:r>
              <a:rPr lang="en-US" sz="2400" dirty="0" smtClean="0">
                <a:solidFill>
                  <a:srgbClr val="FC00F5"/>
                </a:solidFill>
              </a:rPr>
              <a:t>PPLN</a:t>
            </a:r>
          </a:p>
          <a:p>
            <a:pPr algn="ctr"/>
            <a:r>
              <a:rPr lang="en-US" sz="2400" dirty="0" smtClean="0">
                <a:solidFill>
                  <a:srgbClr val="FC00F5"/>
                </a:solidFill>
              </a:rPr>
              <a:t>waveguides</a:t>
            </a:r>
            <a:endParaRPr lang="en-US" sz="2400" dirty="0">
              <a:solidFill>
                <a:srgbClr val="FC00F5"/>
              </a:solidFill>
            </a:endParaRPr>
          </a:p>
        </p:txBody>
      </p:sp>
      <p:sp>
        <p:nvSpPr>
          <p:cNvPr id="36" name="TextBox 35"/>
          <p:cNvSpPr txBox="1"/>
          <p:nvPr/>
        </p:nvSpPr>
        <p:spPr>
          <a:xfrm>
            <a:off x="3501221" y="1958513"/>
            <a:ext cx="1285779" cy="830997"/>
          </a:xfrm>
          <a:prstGeom prst="rect">
            <a:avLst/>
          </a:prstGeom>
          <a:noFill/>
        </p:spPr>
        <p:txBody>
          <a:bodyPr wrap="none" rtlCol="0">
            <a:spAutoFit/>
          </a:bodyPr>
          <a:lstStyle/>
          <a:p>
            <a:pPr algn="ctr"/>
            <a:r>
              <a:rPr lang="en-US" sz="2400" dirty="0" smtClean="0">
                <a:solidFill>
                  <a:srgbClr val="FF6600"/>
                </a:solidFill>
              </a:rPr>
              <a:t>4100 nm</a:t>
            </a:r>
          </a:p>
          <a:p>
            <a:pPr algn="ctr"/>
            <a:r>
              <a:rPr lang="en-US" sz="2400" dirty="0" smtClean="0">
                <a:solidFill>
                  <a:srgbClr val="FF6600"/>
                </a:solidFill>
              </a:rPr>
              <a:t>~10</a:t>
            </a:r>
            <a:r>
              <a:rPr lang="en-US" sz="2400" dirty="0" smtClean="0">
                <a:solidFill>
                  <a:srgbClr val="FF6600"/>
                </a:solidFill>
              </a:rPr>
              <a:t> </a:t>
            </a:r>
            <a:r>
              <a:rPr lang="en-US" sz="2400" dirty="0" err="1" smtClean="0">
                <a:solidFill>
                  <a:srgbClr val="FF6600"/>
                </a:solidFill>
              </a:rPr>
              <a:t>nJ</a:t>
            </a:r>
            <a:endParaRPr lang="en-US" sz="2400" dirty="0">
              <a:solidFill>
                <a:srgbClr val="FF6600"/>
              </a:solidFill>
            </a:endParaRPr>
          </a:p>
        </p:txBody>
      </p:sp>
      <p:cxnSp>
        <p:nvCxnSpPr>
          <p:cNvPr id="37" name="Straight Arrow Connector 36"/>
          <p:cNvCxnSpPr/>
          <p:nvPr/>
        </p:nvCxnSpPr>
        <p:spPr>
          <a:xfrm flipH="1">
            <a:off x="3603599" y="1821543"/>
            <a:ext cx="568815" cy="9916"/>
          </a:xfrm>
          <a:prstGeom prst="straightConnector1">
            <a:avLst/>
          </a:prstGeom>
          <a:ln w="5715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13800" y="1454654"/>
            <a:ext cx="2730977" cy="9916"/>
          </a:xfrm>
          <a:prstGeom prst="line">
            <a:avLst/>
          </a:prstGeom>
          <a:ln w="28575"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514476" y="1066090"/>
            <a:ext cx="1066969" cy="461665"/>
          </a:xfrm>
          <a:prstGeom prst="rect">
            <a:avLst/>
          </a:prstGeom>
          <a:noFill/>
        </p:spPr>
        <p:txBody>
          <a:bodyPr wrap="none" rtlCol="0">
            <a:spAutoFit/>
          </a:bodyPr>
          <a:lstStyle/>
          <a:p>
            <a:r>
              <a:rPr lang="en-US" sz="2400" b="1" dirty="0" smtClean="0">
                <a:solidFill>
                  <a:srgbClr val="FFFF00"/>
                </a:solidFill>
              </a:rPr>
              <a:t>25 mm</a:t>
            </a:r>
            <a:endParaRPr lang="en-US" sz="2400" b="1" dirty="0">
              <a:solidFill>
                <a:srgbClr val="FFFF00"/>
              </a:solidFill>
            </a:endParaRPr>
          </a:p>
        </p:txBody>
      </p:sp>
      <p:sp>
        <p:nvSpPr>
          <p:cNvPr id="40" name="TextBox 39"/>
          <p:cNvSpPr txBox="1"/>
          <p:nvPr/>
        </p:nvSpPr>
        <p:spPr>
          <a:xfrm>
            <a:off x="4832596" y="721724"/>
            <a:ext cx="4007452" cy="400110"/>
          </a:xfrm>
          <a:prstGeom prst="rect">
            <a:avLst/>
          </a:prstGeom>
          <a:noFill/>
        </p:spPr>
        <p:txBody>
          <a:bodyPr wrap="none" rtlCol="0">
            <a:spAutoFit/>
          </a:bodyPr>
          <a:lstStyle/>
          <a:p>
            <a:r>
              <a:rPr lang="en-US" sz="2000" dirty="0" smtClean="0">
                <a:solidFill>
                  <a:schemeClr val="bg1"/>
                </a:solidFill>
              </a:rPr>
              <a:t> </a:t>
            </a:r>
            <a:r>
              <a:rPr lang="en-US" sz="2000" dirty="0" smtClean="0">
                <a:solidFill>
                  <a:schemeClr val="bg1"/>
                </a:solidFill>
              </a:rPr>
              <a:t>Harmonic light dispersed with prism</a:t>
            </a:r>
            <a:endParaRPr lang="en-US" sz="2000" dirty="0">
              <a:solidFill>
                <a:schemeClr val="bg1"/>
              </a:solidFill>
            </a:endParaRPr>
          </a:p>
        </p:txBody>
      </p:sp>
      <p:sp>
        <p:nvSpPr>
          <p:cNvPr id="41" name="TextBox 40"/>
          <p:cNvSpPr txBox="1"/>
          <p:nvPr/>
        </p:nvSpPr>
        <p:spPr>
          <a:xfrm>
            <a:off x="104043" y="758393"/>
            <a:ext cx="184666" cy="369332"/>
          </a:xfrm>
          <a:prstGeom prst="rect">
            <a:avLst/>
          </a:prstGeom>
          <a:noFill/>
        </p:spPr>
        <p:txBody>
          <a:bodyPr wrap="none" rtlCol="0">
            <a:spAutoFit/>
          </a:bodyPr>
          <a:lstStyle/>
          <a:p>
            <a:r>
              <a:rPr lang="en-US" b="1" dirty="0" smtClean="0">
                <a:solidFill>
                  <a:schemeClr val="bg1"/>
                </a:solidFill>
              </a:rPr>
              <a:t> </a:t>
            </a:r>
            <a:endParaRPr lang="en-US" b="1" dirty="0">
              <a:solidFill>
                <a:schemeClr val="bg1"/>
              </a:solidFill>
            </a:endParaRPr>
          </a:p>
        </p:txBody>
      </p:sp>
      <p:sp>
        <p:nvSpPr>
          <p:cNvPr id="16" name="Title 1"/>
          <p:cNvSpPr txBox="1">
            <a:spLocks/>
          </p:cNvSpPr>
          <p:nvPr/>
        </p:nvSpPr>
        <p:spPr>
          <a:xfrm>
            <a:off x="0" y="-32338"/>
            <a:ext cx="9144000" cy="70967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rgbClr val="0000FF"/>
                </a:solidFill>
                <a:latin typeface="Avenir Book"/>
                <a:ea typeface="+mj-ea"/>
                <a:cs typeface="Avenir Book"/>
              </a:defRPr>
            </a:lvl1pPr>
          </a:lstStyle>
          <a:p>
            <a:r>
              <a:rPr lang="en-US" dirty="0"/>
              <a:t>3</a:t>
            </a:r>
            <a:r>
              <a:rPr lang="en-US" dirty="0" smtClean="0"/>
              <a:t>. High harmonic generation (HHG) </a:t>
            </a:r>
            <a:endParaRPr lang="en-US" dirty="0"/>
          </a:p>
        </p:txBody>
      </p:sp>
    </p:spTree>
    <p:extLst>
      <p:ext uri="{BB962C8B-B14F-4D97-AF65-F5344CB8AC3E}">
        <p14:creationId xmlns:p14="http://schemas.microsoft.com/office/powerpoint/2010/main" val="35721788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Simplified self-</a:t>
            </a:r>
            <a:r>
              <a:rPr lang="en-US" dirty="0" smtClean="0"/>
              <a:t>referencing with </a:t>
            </a:r>
            <a:r>
              <a:rPr lang="en-US" dirty="0" err="1" smtClean="0"/>
              <a:t>AlN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28</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73081" y="2106632"/>
            <a:ext cx="6031429" cy="4066642"/>
          </a:xfrm>
          <a:prstGeom prst="rect">
            <a:avLst/>
          </a:prstGeom>
        </p:spPr>
      </p:pic>
      <p:pic>
        <p:nvPicPr>
          <p:cNvPr id="9" name="Picture 8" descr="AlN_waveguides0.6.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423" y="773198"/>
            <a:ext cx="2526815" cy="2739325"/>
          </a:xfrm>
          <a:prstGeom prst="rect">
            <a:avLst/>
          </a:prstGeom>
        </p:spPr>
      </p:pic>
      <p:sp>
        <p:nvSpPr>
          <p:cNvPr id="13" name="TextBox 12"/>
          <p:cNvSpPr txBox="1"/>
          <p:nvPr/>
        </p:nvSpPr>
        <p:spPr>
          <a:xfrm>
            <a:off x="3052885" y="1452148"/>
            <a:ext cx="1956485" cy="646331"/>
          </a:xfrm>
          <a:prstGeom prst="rect">
            <a:avLst/>
          </a:prstGeom>
          <a:noFill/>
        </p:spPr>
        <p:txBody>
          <a:bodyPr wrap="none" rtlCol="0">
            <a:spAutoFit/>
          </a:bodyPr>
          <a:lstStyle/>
          <a:p>
            <a:r>
              <a:rPr lang="en-US" dirty="0" err="1">
                <a:solidFill>
                  <a:srgbClr val="2AE31C"/>
                </a:solidFill>
              </a:rPr>
              <a:t>AlN</a:t>
            </a:r>
            <a:r>
              <a:rPr lang="en-US" dirty="0">
                <a:solidFill>
                  <a:srgbClr val="2AE31C"/>
                </a:solidFill>
              </a:rPr>
              <a:t> </a:t>
            </a:r>
            <a:r>
              <a:rPr lang="en-US" dirty="0" smtClean="0">
                <a:solidFill>
                  <a:srgbClr val="2AE31C"/>
                </a:solidFill>
              </a:rPr>
              <a:t>waveguides</a:t>
            </a:r>
          </a:p>
          <a:p>
            <a:r>
              <a:rPr lang="en-US" dirty="0" smtClean="0">
                <a:solidFill>
                  <a:srgbClr val="2AE31C"/>
                </a:solidFill>
              </a:rPr>
              <a:t>(thickness 800 nm)</a:t>
            </a:r>
            <a:endParaRPr lang="en-US" dirty="0">
              <a:solidFill>
                <a:srgbClr val="2AE31C"/>
              </a:solidFill>
            </a:endParaRPr>
          </a:p>
        </p:txBody>
      </p:sp>
      <p:sp>
        <p:nvSpPr>
          <p:cNvPr id="16" name="TextBox 15"/>
          <p:cNvSpPr txBox="1"/>
          <p:nvPr/>
        </p:nvSpPr>
        <p:spPr>
          <a:xfrm>
            <a:off x="3055197" y="876372"/>
            <a:ext cx="2073479" cy="646331"/>
          </a:xfrm>
          <a:prstGeom prst="rect">
            <a:avLst/>
          </a:prstGeom>
          <a:noFill/>
        </p:spPr>
        <p:txBody>
          <a:bodyPr wrap="none" rtlCol="0">
            <a:spAutoFit/>
          </a:bodyPr>
          <a:lstStyle/>
          <a:p>
            <a:r>
              <a:rPr lang="en-US" dirty="0" smtClean="0">
                <a:solidFill>
                  <a:srgbClr val="187BFF"/>
                </a:solidFill>
              </a:rPr>
              <a:t>SiO2 cladding</a:t>
            </a:r>
          </a:p>
          <a:p>
            <a:r>
              <a:rPr lang="en-US" dirty="0" smtClean="0">
                <a:solidFill>
                  <a:srgbClr val="187BFF"/>
                </a:solidFill>
              </a:rPr>
              <a:t>(thickness 5000 nm)</a:t>
            </a:r>
            <a:endParaRPr lang="en-US" dirty="0">
              <a:solidFill>
                <a:srgbClr val="187BFF"/>
              </a:solidFill>
            </a:endParaRPr>
          </a:p>
        </p:txBody>
      </p:sp>
      <p:sp>
        <p:nvSpPr>
          <p:cNvPr id="17" name="TextBox 16"/>
          <p:cNvSpPr txBox="1"/>
          <p:nvPr/>
        </p:nvSpPr>
        <p:spPr>
          <a:xfrm>
            <a:off x="661430" y="3034411"/>
            <a:ext cx="1377726" cy="400110"/>
          </a:xfrm>
          <a:prstGeom prst="rect">
            <a:avLst/>
          </a:prstGeom>
          <a:noFill/>
        </p:spPr>
        <p:txBody>
          <a:bodyPr wrap="none" rtlCol="0">
            <a:spAutoFit/>
          </a:bodyPr>
          <a:lstStyle/>
          <a:p>
            <a:r>
              <a:rPr lang="en-US" dirty="0" smtClean="0">
                <a:solidFill>
                  <a:srgbClr val="DBDBDB"/>
                </a:solidFill>
              </a:rPr>
              <a:t>Si </a:t>
            </a:r>
            <a:r>
              <a:rPr lang="en-US" sz="2000" dirty="0" smtClean="0">
                <a:solidFill>
                  <a:srgbClr val="DBDBDB"/>
                </a:solidFill>
              </a:rPr>
              <a:t>substrate</a:t>
            </a:r>
            <a:endParaRPr lang="en-US" dirty="0">
              <a:solidFill>
                <a:srgbClr val="DBDBDB"/>
              </a:solidFill>
            </a:endParaRPr>
          </a:p>
        </p:txBody>
      </p:sp>
      <p:cxnSp>
        <p:nvCxnSpPr>
          <p:cNvPr id="20" name="Straight Connector 19"/>
          <p:cNvCxnSpPr>
            <a:endCxn id="13" idx="1"/>
          </p:cNvCxnSpPr>
          <p:nvPr/>
        </p:nvCxnSpPr>
        <p:spPr>
          <a:xfrm flipV="1">
            <a:off x="2639822" y="1775314"/>
            <a:ext cx="413063" cy="42549"/>
          </a:xfrm>
          <a:prstGeom prst="line">
            <a:avLst/>
          </a:prstGeom>
          <a:ln w="57150" cmpd="sng">
            <a:solidFill>
              <a:srgbClr val="2CFF06"/>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V="1">
            <a:off x="2642134" y="1225090"/>
            <a:ext cx="413063" cy="157966"/>
          </a:xfrm>
          <a:prstGeom prst="line">
            <a:avLst/>
          </a:prstGeom>
          <a:ln w="57150" cmpd="sng">
            <a:solidFill>
              <a:srgbClr val="0000FF"/>
            </a:solidFill>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85968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self-referencing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29</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92003"/>
            <a:ext cx="9144000" cy="2743200"/>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09855" y="677334"/>
            <a:ext cx="5289229" cy="2714669"/>
          </a:xfrm>
          <a:prstGeom prst="rect">
            <a:avLst/>
          </a:prstGeom>
        </p:spPr>
      </p:pic>
    </p:spTree>
    <p:extLst>
      <p:ext uri="{BB962C8B-B14F-4D97-AF65-F5344CB8AC3E}">
        <p14:creationId xmlns:p14="http://schemas.microsoft.com/office/powerpoint/2010/main" val="17934385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3</a:t>
            </a:fld>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9008" y="2709332"/>
            <a:ext cx="3261107" cy="24130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7117185">
            <a:off x="1413457" y="301836"/>
            <a:ext cx="3176732" cy="4351916"/>
          </a:xfrm>
          <a:prstGeom prst="rect">
            <a:avLst/>
          </a:prstGeom>
        </p:spPr>
      </p:pic>
    </p:spTree>
    <p:extLst>
      <p:ext uri="{BB962C8B-B14F-4D97-AF65-F5344CB8AC3E}">
        <p14:creationId xmlns:p14="http://schemas.microsoft.com/office/powerpoint/2010/main" val="38967532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5. Low</a:t>
            </a:r>
            <a:r>
              <a:rPr lang="en-US" dirty="0" smtClean="0"/>
              <a:t>-power </a:t>
            </a:r>
            <a:r>
              <a:rPr lang="en-US" dirty="0" smtClean="0"/>
              <a:t>self-referencing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30</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413" y="677334"/>
            <a:ext cx="7693784" cy="5539879"/>
          </a:xfrm>
          <a:prstGeom prst="rect">
            <a:avLst/>
          </a:prstGeom>
        </p:spPr>
      </p:pic>
    </p:spTree>
    <p:extLst>
      <p:ext uri="{BB962C8B-B14F-4D97-AF65-F5344CB8AC3E}">
        <p14:creationId xmlns:p14="http://schemas.microsoft.com/office/powerpoint/2010/main" val="2783352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AB040B-060E-F94F-A4A9-51C7CC811EAA}" type="slidenum">
              <a:rPr lang="en-US" smtClean="0"/>
              <a:t>31</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776345"/>
            <a:ext cx="4669822" cy="539716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r="6304"/>
          <a:stretch/>
        </p:blipFill>
        <p:spPr>
          <a:xfrm>
            <a:off x="4669823" y="2606145"/>
            <a:ext cx="4474177" cy="2302849"/>
          </a:xfrm>
          <a:prstGeom prst="rect">
            <a:avLst/>
          </a:prstGeom>
        </p:spPr>
      </p:pic>
      <p:sp>
        <p:nvSpPr>
          <p:cNvPr id="8" name="Title 1"/>
          <p:cNvSpPr>
            <a:spLocks noGrp="1"/>
          </p:cNvSpPr>
          <p:nvPr>
            <p:ph type="title"/>
          </p:nvPr>
        </p:nvSpPr>
        <p:spPr>
          <a:xfrm>
            <a:off x="0" y="-32338"/>
            <a:ext cx="9144000" cy="709672"/>
          </a:xfrm>
        </p:spPr>
        <p:txBody>
          <a:bodyPr>
            <a:normAutofit/>
          </a:bodyPr>
          <a:lstStyle/>
          <a:p>
            <a:r>
              <a:rPr lang="en-US" dirty="0" smtClean="0"/>
              <a:t>5. Low</a:t>
            </a:r>
            <a:r>
              <a:rPr lang="en-US" dirty="0" smtClean="0"/>
              <a:t>-power </a:t>
            </a:r>
            <a:r>
              <a:rPr lang="en-US" dirty="0" smtClean="0"/>
              <a:t>self-referencing</a:t>
            </a:r>
            <a:endParaRPr lang="en-US" dirty="0"/>
          </a:p>
        </p:txBody>
      </p:sp>
    </p:spTree>
    <p:extLst>
      <p:ext uri="{BB962C8B-B14F-4D97-AF65-F5344CB8AC3E}">
        <p14:creationId xmlns:p14="http://schemas.microsoft.com/office/powerpoint/2010/main" val="14260873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powered comb self referenced!</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32</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6602" y="790491"/>
            <a:ext cx="5631176" cy="5576147"/>
          </a:xfrm>
          <a:prstGeom prst="rect">
            <a:avLst/>
          </a:prstGeom>
        </p:spPr>
      </p:pic>
    </p:spTree>
    <p:extLst>
      <p:ext uri="{BB962C8B-B14F-4D97-AF65-F5344CB8AC3E}">
        <p14:creationId xmlns:p14="http://schemas.microsoft.com/office/powerpoint/2010/main" val="30299283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0494A-FE1B-40F7-BAC9-D58AD4E7E44A}"/>
              </a:ext>
            </a:extLst>
          </p:cNvPr>
          <p:cNvSpPr>
            <a:spLocks noGrp="1"/>
          </p:cNvSpPr>
          <p:nvPr>
            <p:ph type="title"/>
          </p:nvPr>
        </p:nvSpPr>
        <p:spPr/>
        <p:txBody>
          <a:bodyPr>
            <a:normAutofit/>
          </a:bodyPr>
          <a:lstStyle/>
          <a:p>
            <a:r>
              <a:rPr lang="en-US" sz="3200" dirty="0" smtClean="0"/>
              <a:t>6. 10 GHz Electro</a:t>
            </a:r>
            <a:r>
              <a:rPr lang="en-US" sz="3200" dirty="0"/>
              <a:t>-optic </a:t>
            </a:r>
            <a:r>
              <a:rPr lang="en-US" sz="3200" dirty="0" smtClean="0"/>
              <a:t>comb</a:t>
            </a:r>
            <a:endParaRPr lang="en-US" sz="3200" dirty="0"/>
          </a:p>
        </p:txBody>
      </p:sp>
      <p:sp>
        <p:nvSpPr>
          <p:cNvPr id="3" name="Content Placeholder 2">
            <a:extLst>
              <a:ext uri="{FF2B5EF4-FFF2-40B4-BE49-F238E27FC236}">
                <a16:creationId xmlns:a16="http://schemas.microsoft.com/office/drawing/2014/main" xmlns="" id="{4F191BC3-50F9-48B5-83C3-2913FC69C4D9}"/>
              </a:ext>
            </a:extLst>
          </p:cNvPr>
          <p:cNvSpPr>
            <a:spLocks noGrp="1"/>
          </p:cNvSpPr>
          <p:nvPr>
            <p:ph idx="1"/>
          </p:nvPr>
        </p:nvSpPr>
        <p:spPr>
          <a:xfrm>
            <a:off x="4942887" y="2410525"/>
            <a:ext cx="4102626" cy="3653047"/>
          </a:xfrm>
        </p:spPr>
        <p:txBody>
          <a:bodyPr>
            <a:normAutofit/>
          </a:bodyPr>
          <a:lstStyle/>
          <a:p>
            <a:r>
              <a:rPr lang="en-US" sz="2000" dirty="0"/>
              <a:t>Phase + intensity modulation carves CW laser into </a:t>
            </a:r>
            <a:r>
              <a:rPr lang="en-US" sz="2000" dirty="0" smtClean="0"/>
              <a:t>pulses (no mode locking)</a:t>
            </a:r>
            <a:endParaRPr lang="en-US" sz="2000" dirty="0"/>
          </a:p>
          <a:p>
            <a:r>
              <a:rPr lang="en-US" sz="2000" dirty="0" smtClean="0"/>
              <a:t>Tunable repetition rate</a:t>
            </a:r>
            <a:endParaRPr lang="en-US" sz="2000" dirty="0"/>
          </a:p>
          <a:p>
            <a:r>
              <a:rPr lang="en-US" sz="2000" dirty="0"/>
              <a:t>Flat </a:t>
            </a:r>
            <a:r>
              <a:rPr lang="en-US" sz="2000" dirty="0" smtClean="0"/>
              <a:t>spectrum</a:t>
            </a:r>
          </a:p>
          <a:p>
            <a:r>
              <a:rPr lang="en-US" sz="2000" dirty="0" smtClean="0"/>
              <a:t>Telecom </a:t>
            </a:r>
            <a:r>
              <a:rPr lang="en-US" sz="2000" dirty="0" smtClean="0"/>
              <a:t>components</a:t>
            </a:r>
          </a:p>
          <a:p>
            <a:r>
              <a:rPr lang="en-US" sz="2000" dirty="0" smtClean="0"/>
              <a:t>~10 GHz repetition rate</a:t>
            </a:r>
          </a:p>
          <a:p>
            <a:r>
              <a:rPr lang="en-US" sz="2000" dirty="0" smtClean="0"/>
              <a:t>4+ Watts of power.</a:t>
            </a:r>
            <a:endParaRPr lang="en-US" sz="2000" dirty="0"/>
          </a:p>
        </p:txBody>
      </p:sp>
      <p:pic>
        <p:nvPicPr>
          <p:cNvPr id="9" name="Picture 8">
            <a:extLst>
              <a:ext uri="{FF2B5EF4-FFF2-40B4-BE49-F238E27FC236}">
                <a16:creationId xmlns:a16="http://schemas.microsoft.com/office/drawing/2014/main" xmlns="" id="{A341C94A-5E55-4249-940C-B692B9816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05" y="702770"/>
            <a:ext cx="8941308" cy="1558190"/>
          </a:xfrm>
          <a:prstGeom prst="rect">
            <a:avLst/>
          </a:prstGeom>
        </p:spPr>
      </p:pic>
      <p:pic>
        <p:nvPicPr>
          <p:cNvPr id="8" name="Picture 7">
            <a:extLst>
              <a:ext uri="{FF2B5EF4-FFF2-40B4-BE49-F238E27FC236}">
                <a16:creationId xmlns:a16="http://schemas.microsoft.com/office/drawing/2014/main" xmlns="" id="{3F231E03-6A37-4F31-AF7F-87199820D0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4375" y="140512"/>
            <a:ext cx="1127413" cy="296827"/>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2399027"/>
            <a:ext cx="4815935" cy="3941034"/>
          </a:xfrm>
          <a:prstGeom prst="rect">
            <a:avLst/>
          </a:prstGeom>
        </p:spPr>
      </p:pic>
    </p:spTree>
    <p:extLst>
      <p:ext uri="{BB962C8B-B14F-4D97-AF65-F5344CB8AC3E}">
        <p14:creationId xmlns:p14="http://schemas.microsoft.com/office/powerpoint/2010/main" val="41077248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port.com/mam/celum/celum_assets/17-0461C-S-1_800w.jpg?2">
            <a:extLst>
              <a:ext uri="{FF2B5EF4-FFF2-40B4-BE49-F238E27FC236}">
                <a16:creationId xmlns:a16="http://schemas.microsoft.com/office/drawing/2014/main" xmlns="" id="{15EAAEF6-2092-45EC-9074-ECCD1AC46FF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959" y="3817473"/>
            <a:ext cx="2444321" cy="1833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4630BF66-A904-4B00-A388-774542DE5343}"/>
              </a:ext>
            </a:extLst>
          </p:cNvPr>
          <p:cNvSpPr>
            <a:spLocks noGrp="1"/>
          </p:cNvSpPr>
          <p:nvPr>
            <p:ph type="title"/>
          </p:nvPr>
        </p:nvSpPr>
        <p:spPr/>
        <p:txBody>
          <a:bodyPr>
            <a:normAutofit/>
          </a:bodyPr>
          <a:lstStyle/>
          <a:p>
            <a:r>
              <a:rPr lang="en-US" sz="3200" dirty="0"/>
              <a:t>Flat broadband spectra</a:t>
            </a:r>
          </a:p>
        </p:txBody>
      </p:sp>
      <p:pic>
        <p:nvPicPr>
          <p:cNvPr id="5" name="Content Placeholder 4">
            <a:extLst>
              <a:ext uri="{FF2B5EF4-FFF2-40B4-BE49-F238E27FC236}">
                <a16:creationId xmlns:a16="http://schemas.microsoft.com/office/drawing/2014/main" xmlns="" id="{9720C5B0-315B-48A0-B610-C3E933CAB2FC}"/>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0" y="933705"/>
            <a:ext cx="9136290" cy="3567221"/>
          </a:xfrm>
        </p:spPr>
      </p:pic>
      <p:sp>
        <p:nvSpPr>
          <p:cNvPr id="7" name="TextBox 6">
            <a:extLst>
              <a:ext uri="{FF2B5EF4-FFF2-40B4-BE49-F238E27FC236}">
                <a16:creationId xmlns:a16="http://schemas.microsoft.com/office/drawing/2014/main" xmlns="" id="{071CE5B9-8738-4C75-83C1-3FB2990A9AE5}"/>
              </a:ext>
            </a:extLst>
          </p:cNvPr>
          <p:cNvSpPr txBox="1"/>
          <p:nvPr/>
        </p:nvSpPr>
        <p:spPr>
          <a:xfrm>
            <a:off x="1579564" y="4459639"/>
            <a:ext cx="2069431" cy="523220"/>
          </a:xfrm>
          <a:prstGeom prst="rect">
            <a:avLst/>
          </a:prstGeom>
          <a:noFill/>
        </p:spPr>
        <p:txBody>
          <a:bodyPr wrap="square" rtlCol="0">
            <a:spAutoFit/>
          </a:bodyPr>
          <a:lstStyle/>
          <a:p>
            <a:pPr algn="ctr"/>
            <a:r>
              <a:rPr lang="en-US" sz="1400" dirty="0"/>
              <a:t>20 dB attenuator</a:t>
            </a:r>
          </a:p>
          <a:p>
            <a:pPr algn="ctr"/>
            <a:r>
              <a:rPr lang="en-US" sz="1400" dirty="0"/>
              <a:t>@ 1550 nm</a:t>
            </a:r>
          </a:p>
        </p:txBody>
      </p:sp>
      <p:pic>
        <p:nvPicPr>
          <p:cNvPr id="9" name="Picture 8">
            <a:extLst>
              <a:ext uri="{FF2B5EF4-FFF2-40B4-BE49-F238E27FC236}">
                <a16:creationId xmlns:a16="http://schemas.microsoft.com/office/drawing/2014/main" xmlns="" id="{3F231E03-6A37-4F31-AF7F-87199820D0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4373" y="140512"/>
            <a:ext cx="1127413" cy="296827"/>
          </a:xfrm>
          <a:prstGeom prst="rect">
            <a:avLst/>
          </a:prstGeom>
        </p:spPr>
      </p:pic>
    </p:spTree>
    <p:extLst>
      <p:ext uri="{BB962C8B-B14F-4D97-AF65-F5344CB8AC3E}">
        <p14:creationId xmlns:p14="http://schemas.microsoft.com/office/powerpoint/2010/main" val="3600033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4AB7-9337-4D96-9F93-70908E483F7D}"/>
              </a:ext>
            </a:extLst>
          </p:cNvPr>
          <p:cNvSpPr>
            <a:spLocks noGrp="1"/>
          </p:cNvSpPr>
          <p:nvPr>
            <p:ph type="title"/>
          </p:nvPr>
        </p:nvSpPr>
        <p:spPr/>
        <p:txBody>
          <a:bodyPr>
            <a:normAutofit/>
          </a:bodyPr>
          <a:lstStyle/>
          <a:p>
            <a:r>
              <a:rPr lang="en-US" sz="2800" dirty="0" smtClean="0"/>
              <a:t>EO-comb with sub-cycle timing jitter</a:t>
            </a:r>
            <a:endParaRPr lang="en-US" sz="2800" dirty="0"/>
          </a:p>
        </p:txBody>
      </p:sp>
      <p:sp>
        <p:nvSpPr>
          <p:cNvPr id="3" name="Content Placeholder 2">
            <a:extLst>
              <a:ext uri="{FF2B5EF4-FFF2-40B4-BE49-F238E27FC236}">
                <a16:creationId xmlns:a16="http://schemas.microsoft.com/office/drawing/2014/main" xmlns="" id="{D2D970C3-C78B-4A26-8F08-3F7BCC880739}"/>
              </a:ext>
            </a:extLst>
          </p:cNvPr>
          <p:cNvSpPr>
            <a:spLocks noGrp="1"/>
          </p:cNvSpPr>
          <p:nvPr>
            <p:ph idx="1"/>
          </p:nvPr>
        </p:nvSpPr>
        <p:spPr>
          <a:xfrm>
            <a:off x="1659368" y="5414005"/>
            <a:ext cx="8248919" cy="4351338"/>
          </a:xfrm>
        </p:spPr>
        <p:txBody>
          <a:bodyPr>
            <a:normAutofit/>
          </a:bodyPr>
          <a:lstStyle/>
          <a:p>
            <a:r>
              <a:rPr lang="en-US" sz="1800" dirty="0" smtClean="0"/>
              <a:t>Sub-cycle </a:t>
            </a:r>
            <a:r>
              <a:rPr lang="en-US" sz="1800" dirty="0"/>
              <a:t>timing </a:t>
            </a:r>
            <a:r>
              <a:rPr lang="en-US" sz="1800" dirty="0" smtClean="0"/>
              <a:t>jitter (1.4 fs, 10 Hz to 4 MHz)</a:t>
            </a:r>
            <a:endParaRPr lang="en-US" sz="1800" dirty="0"/>
          </a:p>
          <a:p>
            <a:r>
              <a:rPr lang="en-US" sz="1800" dirty="0" smtClean="0"/>
              <a:t>Fractional frequency synthesis accuracy &lt;3e-17</a:t>
            </a:r>
          </a:p>
          <a:p>
            <a:r>
              <a:rPr lang="en-US" sz="1800" dirty="0" smtClean="0"/>
              <a:t>Runs continuously &gt;16 </a:t>
            </a:r>
            <a:r>
              <a:rPr lang="en-US" sz="1800" dirty="0" err="1" smtClean="0"/>
              <a:t>hrs</a:t>
            </a:r>
            <a:endParaRPr lang="en-US" sz="1800" dirty="0" smtClean="0"/>
          </a:p>
        </p:txBody>
      </p:sp>
      <p:pic>
        <p:nvPicPr>
          <p:cNvPr id="7" name="Picture 6">
            <a:extLst>
              <a:ext uri="{FF2B5EF4-FFF2-40B4-BE49-F238E27FC236}">
                <a16:creationId xmlns:a16="http://schemas.microsoft.com/office/drawing/2014/main" xmlns="" id="{3F231E03-6A37-4F31-AF7F-87199820D0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73" y="140512"/>
            <a:ext cx="1127413" cy="296827"/>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3990" y="703379"/>
            <a:ext cx="7723424" cy="4730816"/>
          </a:xfrm>
          <a:prstGeom prst="rect">
            <a:avLst/>
          </a:prstGeom>
        </p:spPr>
      </p:pic>
    </p:spTree>
    <p:extLst>
      <p:ext uri="{BB962C8B-B14F-4D97-AF65-F5344CB8AC3E}">
        <p14:creationId xmlns:p14="http://schemas.microsoft.com/office/powerpoint/2010/main" val="24582986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8AF8F4-1FF9-49F6-B041-8BEBA595512C}"/>
              </a:ext>
            </a:extLst>
          </p:cNvPr>
          <p:cNvSpPr>
            <a:spLocks noGrp="1"/>
          </p:cNvSpPr>
          <p:nvPr>
            <p:ph type="title"/>
          </p:nvPr>
        </p:nvSpPr>
        <p:spPr>
          <a:xfrm>
            <a:off x="311150" y="30753"/>
            <a:ext cx="7150097" cy="659163"/>
          </a:xfrm>
        </p:spPr>
        <p:txBody>
          <a:bodyPr>
            <a:normAutofit/>
          </a:bodyPr>
          <a:lstStyle/>
          <a:p>
            <a:r>
              <a:rPr lang="en-US" sz="2800" dirty="0" smtClean="0"/>
              <a:t>Few</a:t>
            </a:r>
            <a:r>
              <a:rPr lang="en-US" sz="2800" dirty="0"/>
              <a:t>-cycle </a:t>
            </a:r>
            <a:r>
              <a:rPr lang="en-US" sz="2800" dirty="0" smtClean="0"/>
              <a:t>pulses @ 10 GHz</a:t>
            </a:r>
            <a:endParaRPr lang="en-US" sz="2800" dirty="0"/>
          </a:p>
        </p:txBody>
      </p:sp>
      <p:grpSp>
        <p:nvGrpSpPr>
          <p:cNvPr id="10" name="Group 9"/>
          <p:cNvGrpSpPr/>
          <p:nvPr/>
        </p:nvGrpSpPr>
        <p:grpSpPr>
          <a:xfrm>
            <a:off x="971867" y="663594"/>
            <a:ext cx="7149165" cy="5813865"/>
            <a:chOff x="4119062" y="1894372"/>
            <a:chExt cx="5548524" cy="4512187"/>
          </a:xfrm>
        </p:grpSpPr>
        <p:pic>
          <p:nvPicPr>
            <p:cNvPr id="6" name="Picture 5">
              <a:extLst>
                <a:ext uri="{FF2B5EF4-FFF2-40B4-BE49-F238E27FC236}">
                  <a16:creationId xmlns:a16="http://schemas.microsoft.com/office/drawing/2014/main" xmlns="" id="{A2426207-01E1-4AD0-8939-946C1D861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19062" y="1894372"/>
              <a:ext cx="5548524" cy="4512187"/>
            </a:xfrm>
            <a:prstGeom prst="rect">
              <a:avLst/>
            </a:prstGeom>
          </p:spPr>
        </p:pic>
        <p:sp>
          <p:nvSpPr>
            <p:cNvPr id="5" name="TextBox 4"/>
            <p:cNvSpPr txBox="1"/>
            <p:nvPr/>
          </p:nvSpPr>
          <p:spPr>
            <a:xfrm>
              <a:off x="4940300" y="2235200"/>
              <a:ext cx="1536700" cy="369332"/>
            </a:xfrm>
            <a:prstGeom prst="rect">
              <a:avLst/>
            </a:prstGeom>
            <a:noFill/>
          </p:spPr>
          <p:txBody>
            <a:bodyPr wrap="square" rtlCol="0">
              <a:spAutoFit/>
            </a:bodyPr>
            <a:lstStyle/>
            <a:p>
              <a:r>
                <a:rPr lang="en-US" dirty="0">
                  <a:solidFill>
                    <a:schemeClr val="bg1"/>
                  </a:solidFill>
                </a:rPr>
                <a:t>Experimental</a:t>
              </a:r>
            </a:p>
          </p:txBody>
        </p:sp>
        <p:sp>
          <p:nvSpPr>
            <p:cNvPr id="7" name="TextBox 6"/>
            <p:cNvSpPr txBox="1"/>
            <p:nvPr/>
          </p:nvSpPr>
          <p:spPr>
            <a:xfrm>
              <a:off x="7277100" y="2235200"/>
              <a:ext cx="1536700" cy="369332"/>
            </a:xfrm>
            <a:prstGeom prst="rect">
              <a:avLst/>
            </a:prstGeom>
            <a:noFill/>
          </p:spPr>
          <p:txBody>
            <a:bodyPr wrap="square" rtlCol="0">
              <a:spAutoFit/>
            </a:bodyPr>
            <a:lstStyle/>
            <a:p>
              <a:r>
                <a:rPr lang="en-US" dirty="0">
                  <a:solidFill>
                    <a:schemeClr val="bg1"/>
                  </a:solidFill>
                </a:rPr>
                <a:t>Reconstructed</a:t>
              </a:r>
            </a:p>
          </p:txBody>
        </p:sp>
        <p:sp>
          <p:nvSpPr>
            <p:cNvPr id="8" name="TextBox 7"/>
            <p:cNvSpPr txBox="1"/>
            <p:nvPr/>
          </p:nvSpPr>
          <p:spPr>
            <a:xfrm>
              <a:off x="8147047" y="3222369"/>
              <a:ext cx="1333507" cy="369332"/>
            </a:xfrm>
            <a:prstGeom prst="rect">
              <a:avLst/>
            </a:prstGeom>
            <a:noFill/>
          </p:spPr>
          <p:txBody>
            <a:bodyPr wrap="none" rtlCol="0">
              <a:spAutoFit/>
            </a:bodyPr>
            <a:lstStyle/>
            <a:p>
              <a:r>
                <a:rPr lang="en-US" dirty="0">
                  <a:solidFill>
                    <a:schemeClr val="bg1"/>
                  </a:solidFill>
                </a:rPr>
                <a:t>Error = 1.6%</a:t>
              </a:r>
            </a:p>
          </p:txBody>
        </p:sp>
      </p:grpSp>
      <p:pic>
        <p:nvPicPr>
          <p:cNvPr id="9" name="Picture 8">
            <a:extLst>
              <a:ext uri="{FF2B5EF4-FFF2-40B4-BE49-F238E27FC236}">
                <a16:creationId xmlns:a16="http://schemas.microsoft.com/office/drawing/2014/main" xmlns="" id="{3F231E03-6A37-4F31-AF7F-87199820D0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4373" y="140512"/>
            <a:ext cx="1127413" cy="296827"/>
          </a:xfrm>
          <a:prstGeom prst="rect">
            <a:avLst/>
          </a:prstGeom>
        </p:spPr>
      </p:pic>
    </p:spTree>
    <p:extLst>
      <p:ext uri="{BB962C8B-B14F-4D97-AF65-F5344CB8AC3E}">
        <p14:creationId xmlns:p14="http://schemas.microsoft.com/office/powerpoint/2010/main" val="37876286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GHz ultrafast, </a:t>
            </a:r>
            <a:r>
              <a:rPr lang="en-US" dirty="0" err="1" smtClean="0"/>
              <a:t>ultrastable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37</a:t>
            </a:fld>
            <a:endParaRPr lang="en-US"/>
          </a:p>
        </p:txBody>
      </p:sp>
      <p:pic>
        <p:nvPicPr>
          <p:cNvPr id="5" name="Picture 4" descr="coherent rama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2592" y="1296854"/>
            <a:ext cx="4828318" cy="4828318"/>
          </a:xfrm>
          <a:prstGeom prst="rect">
            <a:avLst/>
          </a:prstGeom>
        </p:spPr>
      </p:pic>
      <p:sp>
        <p:nvSpPr>
          <p:cNvPr id="9" name="TextBox 8"/>
          <p:cNvSpPr txBox="1"/>
          <p:nvPr/>
        </p:nvSpPr>
        <p:spPr>
          <a:xfrm>
            <a:off x="2036660" y="887185"/>
            <a:ext cx="4590670" cy="400110"/>
          </a:xfrm>
          <a:prstGeom prst="rect">
            <a:avLst/>
          </a:prstGeom>
          <a:noFill/>
        </p:spPr>
        <p:txBody>
          <a:bodyPr wrap="none" rtlCol="0">
            <a:spAutoFit/>
          </a:bodyPr>
          <a:lstStyle/>
          <a:p>
            <a:r>
              <a:rPr lang="en-US" sz="2000" dirty="0" smtClean="0"/>
              <a:t>Coherent Raman imaging with dual combs</a:t>
            </a:r>
            <a:endParaRPr lang="en-US" sz="2000" dirty="0"/>
          </a:p>
        </p:txBody>
      </p:sp>
      <p:sp>
        <p:nvSpPr>
          <p:cNvPr id="10" name="TextBox 9"/>
          <p:cNvSpPr txBox="1"/>
          <p:nvPr/>
        </p:nvSpPr>
        <p:spPr>
          <a:xfrm>
            <a:off x="1473701" y="6125172"/>
            <a:ext cx="6014425" cy="369332"/>
          </a:xfrm>
          <a:prstGeom prst="rect">
            <a:avLst/>
          </a:prstGeom>
          <a:noFill/>
        </p:spPr>
        <p:txBody>
          <a:bodyPr wrap="none" rtlCol="0">
            <a:spAutoFit/>
          </a:bodyPr>
          <a:lstStyle/>
          <a:p>
            <a:r>
              <a:rPr lang="en-US" dirty="0" smtClean="0"/>
              <a:t>Collaboration with Marc Cicerone and Charles Camp at NIST-G</a:t>
            </a:r>
            <a:endParaRPr lang="en-US" dirty="0"/>
          </a:p>
        </p:txBody>
      </p:sp>
    </p:spTree>
    <p:extLst>
      <p:ext uri="{BB962C8B-B14F-4D97-AF65-F5344CB8AC3E}">
        <p14:creationId xmlns:p14="http://schemas.microsoft.com/office/powerpoint/2010/main" val="3877128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Waveguide supercontinuum</a:t>
            </a:r>
            <a:endParaRPr lang="en-US" dirty="0"/>
          </a:p>
        </p:txBody>
      </p:sp>
      <p:sp>
        <p:nvSpPr>
          <p:cNvPr id="3" name="Content Placeholder 2"/>
          <p:cNvSpPr>
            <a:spLocks noGrp="1"/>
          </p:cNvSpPr>
          <p:nvPr>
            <p:ph idx="1"/>
          </p:nvPr>
        </p:nvSpPr>
        <p:spPr>
          <a:xfrm>
            <a:off x="112888" y="1864605"/>
            <a:ext cx="9144000" cy="3243617"/>
          </a:xfrm>
        </p:spPr>
        <p:txBody>
          <a:bodyPr>
            <a:normAutofit/>
          </a:bodyPr>
          <a:lstStyle/>
          <a:p>
            <a:pPr marL="514350" indent="-514350">
              <a:buFont typeface="+mj-lt"/>
              <a:buAutoNum type="arabicPeriod"/>
            </a:pPr>
            <a:r>
              <a:rPr lang="en-US" sz="2800" dirty="0" smtClean="0"/>
              <a:t>Access 350 to &gt;3000 nm* using a 1550 nm pump</a:t>
            </a:r>
          </a:p>
          <a:p>
            <a:pPr marL="514350" indent="-514350">
              <a:buFont typeface="+mj-lt"/>
              <a:buAutoNum type="arabicPeriod"/>
            </a:pPr>
            <a:r>
              <a:rPr lang="en-US" sz="2800" dirty="0" smtClean="0"/>
              <a:t>Control the spectral shape</a:t>
            </a:r>
            <a:endParaRPr lang="en-US" sz="2800" dirty="0" smtClean="0"/>
          </a:p>
          <a:p>
            <a:pPr marL="514350" indent="-514350">
              <a:buFont typeface="+mj-lt"/>
              <a:buAutoNum type="arabicPeriod"/>
            </a:pPr>
            <a:r>
              <a:rPr lang="en-US" sz="2800" dirty="0" smtClean="0"/>
              <a:t>Generate up to the 13</a:t>
            </a:r>
            <a:r>
              <a:rPr lang="en-US" sz="2800" baseline="30000" dirty="0" smtClean="0"/>
              <a:t>th</a:t>
            </a:r>
            <a:r>
              <a:rPr lang="en-US" sz="2800" dirty="0" smtClean="0"/>
              <a:t> harmonic</a:t>
            </a:r>
          </a:p>
          <a:p>
            <a:pPr marL="514350" indent="-514350">
              <a:buFont typeface="+mj-lt"/>
              <a:buAutoNum type="arabicPeriod"/>
            </a:pPr>
            <a:r>
              <a:rPr lang="en-US" sz="2800" dirty="0"/>
              <a:t>Self-reference with a single </a:t>
            </a:r>
            <a:r>
              <a:rPr lang="en-US" sz="2800" dirty="0" smtClean="0"/>
              <a:t>waveguide</a:t>
            </a:r>
            <a:endParaRPr lang="en-US" sz="2800" dirty="0" smtClean="0"/>
          </a:p>
          <a:p>
            <a:pPr marL="514350" indent="-514350">
              <a:buFont typeface="+mj-lt"/>
              <a:buAutoNum type="arabicPeriod"/>
            </a:pPr>
            <a:r>
              <a:rPr lang="en-US" sz="2800" dirty="0" smtClean="0"/>
              <a:t>Self-reference </a:t>
            </a:r>
            <a:r>
              <a:rPr lang="en-US" sz="2800" dirty="0" smtClean="0"/>
              <a:t>a </a:t>
            </a:r>
            <a:r>
              <a:rPr lang="en-US" sz="2800" dirty="0" smtClean="0"/>
              <a:t>battery-powered</a:t>
            </a:r>
            <a:r>
              <a:rPr lang="en-US" sz="2800" dirty="0" smtClean="0"/>
              <a:t> comb</a:t>
            </a:r>
            <a:endParaRPr lang="en-US" sz="2800" dirty="0" smtClean="0"/>
          </a:p>
          <a:p>
            <a:pPr marL="514350" indent="-514350">
              <a:buFont typeface="+mj-lt"/>
              <a:buAutoNum type="arabicPeriod"/>
            </a:pPr>
            <a:r>
              <a:rPr lang="en-US" sz="2800" dirty="0" smtClean="0"/>
              <a:t>Generate few-cycle pulses at</a:t>
            </a:r>
            <a:r>
              <a:rPr lang="en-US" sz="2800" dirty="0" smtClean="0"/>
              <a:t> 10 GHz repetition rates</a:t>
            </a:r>
            <a:endParaRPr lang="en-US" sz="2800" dirty="0" smtClean="0"/>
          </a:p>
        </p:txBody>
      </p:sp>
      <p:sp>
        <p:nvSpPr>
          <p:cNvPr id="4" name="Slide Number Placeholder 3"/>
          <p:cNvSpPr>
            <a:spLocks noGrp="1"/>
          </p:cNvSpPr>
          <p:nvPr>
            <p:ph type="sldNum" sz="quarter" idx="12"/>
          </p:nvPr>
        </p:nvSpPr>
        <p:spPr/>
        <p:txBody>
          <a:bodyPr/>
          <a:lstStyle/>
          <a:p>
            <a:fld id="{25AB040B-060E-F94F-A4A9-51C7CC811EAA}" type="slidenum">
              <a:rPr lang="en-US" smtClean="0"/>
              <a:t>38</a:t>
            </a:fld>
            <a:endParaRPr lang="en-US"/>
          </a:p>
        </p:txBody>
      </p:sp>
      <p:sp>
        <p:nvSpPr>
          <p:cNvPr id="6" name="TextBox 5"/>
          <p:cNvSpPr txBox="1"/>
          <p:nvPr/>
        </p:nvSpPr>
        <p:spPr>
          <a:xfrm>
            <a:off x="-9579" y="1268331"/>
            <a:ext cx="8408357" cy="584776"/>
          </a:xfrm>
          <a:prstGeom prst="rect">
            <a:avLst/>
          </a:prstGeom>
          <a:noFill/>
        </p:spPr>
        <p:txBody>
          <a:bodyPr wrap="none" rtlCol="0">
            <a:spAutoFit/>
          </a:bodyPr>
          <a:lstStyle/>
          <a:p>
            <a:r>
              <a:rPr lang="en-US" sz="3200" b="1" dirty="0" smtClean="0">
                <a:latin typeface="Avenir Book"/>
                <a:cs typeface="Avenir Book"/>
              </a:rPr>
              <a:t>On</a:t>
            </a:r>
            <a:r>
              <a:rPr lang="en-US" sz="3200" b="1" dirty="0" smtClean="0">
                <a:latin typeface="Avenir Book"/>
                <a:cs typeface="Avenir Book"/>
              </a:rPr>
              <a:t>-chip supercontinuum sources allow us to: </a:t>
            </a:r>
            <a:endParaRPr lang="en-US" sz="3200" b="1" dirty="0">
              <a:latin typeface="Avenir Book"/>
              <a:cs typeface="Avenir Book"/>
            </a:endParaRPr>
          </a:p>
        </p:txBody>
      </p:sp>
      <p:sp>
        <p:nvSpPr>
          <p:cNvPr id="7" name="TextBox 6"/>
          <p:cNvSpPr txBox="1"/>
          <p:nvPr/>
        </p:nvSpPr>
        <p:spPr>
          <a:xfrm>
            <a:off x="3917952" y="6539640"/>
            <a:ext cx="4397107" cy="307777"/>
          </a:xfrm>
          <a:prstGeom prst="rect">
            <a:avLst/>
          </a:prstGeom>
          <a:noFill/>
        </p:spPr>
        <p:txBody>
          <a:bodyPr wrap="none" rtlCol="0">
            <a:spAutoFit/>
          </a:bodyPr>
          <a:lstStyle/>
          <a:p>
            <a:r>
              <a:rPr lang="en-US" sz="1400" dirty="0" smtClean="0"/>
              <a:t>*Some spectral regions may be dim. Use at your own risk. </a:t>
            </a:r>
            <a:endParaRPr lang="en-US" sz="1400" dirty="0"/>
          </a:p>
        </p:txBody>
      </p:sp>
    </p:spTree>
    <p:extLst>
      <p:ext uri="{BB962C8B-B14F-4D97-AF65-F5344CB8AC3E}">
        <p14:creationId xmlns:p14="http://schemas.microsoft.com/office/powerpoint/2010/main" val="38871596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Questions</a:t>
            </a:r>
            <a:endParaRPr lang="en-US" dirty="0"/>
          </a:p>
        </p:txBody>
      </p:sp>
      <p:sp>
        <p:nvSpPr>
          <p:cNvPr id="3" name="Content Placeholder 2"/>
          <p:cNvSpPr>
            <a:spLocks noGrp="1"/>
          </p:cNvSpPr>
          <p:nvPr>
            <p:ph idx="1"/>
          </p:nvPr>
        </p:nvSpPr>
        <p:spPr>
          <a:xfrm>
            <a:off x="457200" y="776112"/>
            <a:ext cx="8326684" cy="2268265"/>
          </a:xfrm>
        </p:spPr>
        <p:txBody>
          <a:bodyPr>
            <a:normAutofit/>
          </a:bodyPr>
          <a:lstStyle/>
          <a:p>
            <a:r>
              <a:rPr lang="en-US" sz="2800" dirty="0" smtClean="0"/>
              <a:t>Coherent Raman images with 10 GHz comb?</a:t>
            </a:r>
            <a:endParaRPr lang="en-US" sz="2400" dirty="0" smtClean="0"/>
          </a:p>
          <a:p>
            <a:r>
              <a:rPr lang="en-US" sz="2800" dirty="0" smtClean="0"/>
              <a:t>Dual</a:t>
            </a:r>
            <a:r>
              <a:rPr lang="en-US" sz="2800" dirty="0" smtClean="0"/>
              <a:t>-comb spectroscopy in the </a:t>
            </a:r>
            <a:r>
              <a:rPr lang="en-US" sz="2800" dirty="0" smtClean="0"/>
              <a:t>mid-IR?</a:t>
            </a:r>
          </a:p>
          <a:p>
            <a:r>
              <a:rPr lang="en-US" sz="2800" dirty="0" smtClean="0"/>
              <a:t>Miniaturize? Leave the lab?</a:t>
            </a:r>
            <a:endParaRPr lang="en-US" sz="2800" dirty="0" smtClean="0"/>
          </a:p>
          <a:p>
            <a:r>
              <a:rPr lang="en-US" sz="2800" dirty="0" smtClean="0"/>
              <a:t>Enable new applications? &lt;insert yours here!&gt;</a:t>
            </a:r>
          </a:p>
        </p:txBody>
      </p:sp>
      <p:sp>
        <p:nvSpPr>
          <p:cNvPr id="4" name="Slide Number Placeholder 3"/>
          <p:cNvSpPr>
            <a:spLocks noGrp="1"/>
          </p:cNvSpPr>
          <p:nvPr>
            <p:ph type="sldNum" sz="quarter" idx="12"/>
          </p:nvPr>
        </p:nvSpPr>
        <p:spPr/>
        <p:txBody>
          <a:bodyPr/>
          <a:lstStyle/>
          <a:p>
            <a:fld id="{25AB040B-060E-F94F-A4A9-51C7CC811EAA}" type="slidenum">
              <a:rPr lang="en-US" smtClean="0"/>
              <a:t>39</a:t>
            </a:fld>
            <a:endParaRPr lang="en-US" dirty="0"/>
          </a:p>
        </p:txBody>
      </p:sp>
      <p:sp>
        <p:nvSpPr>
          <p:cNvPr id="8" name="TextBox 7"/>
          <p:cNvSpPr txBox="1"/>
          <p:nvPr/>
        </p:nvSpPr>
        <p:spPr>
          <a:xfrm>
            <a:off x="5649553" y="3356815"/>
            <a:ext cx="2327530" cy="646331"/>
          </a:xfrm>
          <a:prstGeom prst="rect">
            <a:avLst/>
          </a:prstGeom>
          <a:noFill/>
        </p:spPr>
        <p:txBody>
          <a:bodyPr wrap="none" rtlCol="0">
            <a:spAutoFit/>
          </a:bodyPr>
          <a:lstStyle/>
          <a:p>
            <a:r>
              <a:rPr lang="en-US" sz="3600" b="1" dirty="0" smtClean="0"/>
              <a:t>Thank you!</a:t>
            </a:r>
            <a:endParaRPr lang="en-US" sz="3600" b="1" dirty="0"/>
          </a:p>
        </p:txBody>
      </p:sp>
      <p:grpSp>
        <p:nvGrpSpPr>
          <p:cNvPr id="11" name="Group 10"/>
          <p:cNvGrpSpPr>
            <a:grpSpLocks noChangeAspect="1"/>
          </p:cNvGrpSpPr>
          <p:nvPr/>
        </p:nvGrpSpPr>
        <p:grpSpPr>
          <a:xfrm>
            <a:off x="4829274" y="5371811"/>
            <a:ext cx="4193518" cy="839648"/>
            <a:chOff x="1522788" y="5490958"/>
            <a:chExt cx="5920567" cy="1185447"/>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2788" y="5490958"/>
              <a:ext cx="1158101" cy="1185447"/>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0628" y="5643682"/>
              <a:ext cx="1668919" cy="855496"/>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8505" y="5523058"/>
              <a:ext cx="1324874" cy="1096743"/>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85254" y="5490958"/>
              <a:ext cx="1158101" cy="1158101"/>
            </a:xfrm>
            <a:prstGeom prst="rect">
              <a:avLst/>
            </a:prstGeom>
          </p:spPr>
        </p:pic>
      </p:grpSp>
      <p:sp>
        <p:nvSpPr>
          <p:cNvPr id="6" name="TextBox 5"/>
          <p:cNvSpPr txBox="1"/>
          <p:nvPr/>
        </p:nvSpPr>
        <p:spPr>
          <a:xfrm>
            <a:off x="5192889" y="4135386"/>
            <a:ext cx="3393778" cy="461665"/>
          </a:xfrm>
          <a:prstGeom prst="rect">
            <a:avLst/>
          </a:prstGeom>
          <a:noFill/>
        </p:spPr>
        <p:txBody>
          <a:bodyPr wrap="none" rtlCol="0">
            <a:spAutoFit/>
          </a:bodyPr>
          <a:lstStyle/>
          <a:p>
            <a:r>
              <a:rPr lang="en-US" sz="2400" dirty="0" err="1"/>
              <a:t>d</a:t>
            </a:r>
            <a:r>
              <a:rPr lang="en-US" sz="2400" dirty="0" err="1" smtClean="0"/>
              <a:t>aniel.hickstein@nist.gov</a:t>
            </a:r>
            <a:endParaRPr lang="en-US" sz="2400" dirty="0"/>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563" y="2932143"/>
            <a:ext cx="4544561" cy="3408420"/>
          </a:xfrm>
          <a:prstGeom prst="rect">
            <a:avLst/>
          </a:prstGeom>
        </p:spPr>
      </p:pic>
    </p:spTree>
    <p:extLst>
      <p:ext uri="{BB962C8B-B14F-4D97-AF65-F5344CB8AC3E}">
        <p14:creationId xmlns:p14="http://schemas.microsoft.com/office/powerpoint/2010/main" val="16323671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4</a:t>
            </a:fld>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9008" y="2709332"/>
            <a:ext cx="3261107" cy="24130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7117185">
            <a:off x="2703885" y="851221"/>
            <a:ext cx="131753" cy="4351916"/>
          </a:xfrm>
          <a:prstGeom prst="rect">
            <a:avLst/>
          </a:prstGeom>
        </p:spPr>
      </p:pic>
    </p:spTree>
    <p:extLst>
      <p:ext uri="{BB962C8B-B14F-4D97-AF65-F5344CB8AC3E}">
        <p14:creationId xmlns:p14="http://schemas.microsoft.com/office/powerpoint/2010/main" val="30234512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5</a:t>
            </a:fld>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9008" y="2709332"/>
            <a:ext cx="3261107" cy="24130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7117185">
            <a:off x="3959936" y="2397295"/>
            <a:ext cx="55918" cy="1847017"/>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4312487" flipH="1">
            <a:off x="807499" y="2518333"/>
            <a:ext cx="2202267" cy="2945552"/>
          </a:xfrm>
          <a:prstGeom prst="rect">
            <a:avLst/>
          </a:prstGeom>
        </p:spPr>
      </p:pic>
      <p:sp>
        <p:nvSpPr>
          <p:cNvPr id="3" name="Isosceles Triangle 2"/>
          <p:cNvSpPr/>
          <p:nvPr/>
        </p:nvSpPr>
        <p:spPr>
          <a:xfrm rot="20580100">
            <a:off x="2715733" y="2847451"/>
            <a:ext cx="627529" cy="59266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5742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frequency comb</a:t>
            </a:r>
            <a:endParaRPr lang="en-US" dirty="0"/>
          </a:p>
        </p:txBody>
      </p:sp>
      <p:sp>
        <p:nvSpPr>
          <p:cNvPr id="135" name="Cube 134"/>
          <p:cNvSpPr/>
          <p:nvPr/>
        </p:nvSpPr>
        <p:spPr>
          <a:xfrm>
            <a:off x="150383" y="794461"/>
            <a:ext cx="1987787" cy="945698"/>
          </a:xfrm>
          <a:prstGeom prst="cube">
            <a:avLst>
              <a:gd name="adj" fmla="val 26429"/>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Femtosecond laser</a:t>
            </a:r>
            <a:endParaRPr lang="en-US" dirty="0"/>
          </a:p>
        </p:txBody>
      </p:sp>
      <p:sp>
        <p:nvSpPr>
          <p:cNvPr id="136" name="Oval 135"/>
          <p:cNvSpPr/>
          <p:nvPr/>
        </p:nvSpPr>
        <p:spPr>
          <a:xfrm>
            <a:off x="2030074" y="1097253"/>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2030072" y="1124271"/>
            <a:ext cx="6986138" cy="22967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3844407" y="1076986"/>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6" name="Group 165"/>
          <p:cNvGrpSpPr/>
          <p:nvPr/>
        </p:nvGrpSpPr>
        <p:grpSpPr>
          <a:xfrm>
            <a:off x="488580" y="3614135"/>
            <a:ext cx="5031358" cy="2788168"/>
            <a:chOff x="2523423" y="1237035"/>
            <a:chExt cx="5031358" cy="2788168"/>
          </a:xfrm>
        </p:grpSpPr>
        <p:sp>
          <p:nvSpPr>
            <p:cNvPr id="167" name="Freeform 3"/>
            <p:cNvSpPr>
              <a:spLocks/>
            </p:cNvSpPr>
            <p:nvPr/>
          </p:nvSpPr>
          <p:spPr bwMode="auto">
            <a:xfrm>
              <a:off x="2828609" y="2701228"/>
              <a:ext cx="3111500" cy="993775"/>
            </a:xfrm>
            <a:custGeom>
              <a:avLst/>
              <a:gdLst>
                <a:gd name="T0" fmla="*/ 0 w 21523"/>
                <a:gd name="T1" fmla="*/ 2147483647 h 21501"/>
                <a:gd name="T2" fmla="*/ 2147483647 w 21523"/>
                <a:gd name="T3" fmla="*/ 2147483647 h 21501"/>
                <a:gd name="T4" fmla="*/ 2147483647 w 21523"/>
                <a:gd name="T5" fmla="*/ 2147483647 h 21501"/>
                <a:gd name="T6" fmla="*/ 2147483647 w 21523"/>
                <a:gd name="T7" fmla="*/ 2147483647 h 21501"/>
                <a:gd name="T8" fmla="*/ 2147483647 w 21523"/>
                <a:gd name="T9" fmla="*/ 2147483647 h 21501"/>
                <a:gd name="T10" fmla="*/ 2147483647 w 21523"/>
                <a:gd name="T11" fmla="*/ 2147483647 h 21501"/>
                <a:gd name="T12" fmla="*/ 2147483647 w 21523"/>
                <a:gd name="T13" fmla="*/ 2147483647 h 21501"/>
                <a:gd name="T14" fmla="*/ 2147483647 w 21523"/>
                <a:gd name="T15" fmla="*/ 2147483647 h 21501"/>
                <a:gd name="T16" fmla="*/ 2147483647 w 21523"/>
                <a:gd name="T17" fmla="*/ 2147483647 h 21501"/>
                <a:gd name="T18" fmla="*/ 2147483647 w 21523"/>
                <a:gd name="T19" fmla="*/ 2147483647 h 21501"/>
                <a:gd name="T20" fmla="*/ 2147483647 w 21523"/>
                <a:gd name="T21" fmla="*/ 2147483647 h 21501"/>
                <a:gd name="T22" fmla="*/ 2147483647 w 21523"/>
                <a:gd name="T23" fmla="*/ 2147483647 h 21501"/>
                <a:gd name="T24" fmla="*/ 2147483647 w 21523"/>
                <a:gd name="T25" fmla="*/ 2147483647 h 21501"/>
                <a:gd name="T26" fmla="*/ 2147483647 w 21523"/>
                <a:gd name="T27" fmla="*/ 2147483647 h 21501"/>
                <a:gd name="T28" fmla="*/ 2147483647 w 21523"/>
                <a:gd name="T29" fmla="*/ 2147483647 h 21501"/>
                <a:gd name="T30" fmla="*/ 2147483647 w 21523"/>
                <a:gd name="T31" fmla="*/ 2147483647 h 21501"/>
                <a:gd name="T32" fmla="*/ 2147483647 w 21523"/>
                <a:gd name="T33" fmla="*/ 2147483647 h 21501"/>
                <a:gd name="T34" fmla="*/ 2147483647 w 21523"/>
                <a:gd name="T35" fmla="*/ 2147483647 h 21501"/>
                <a:gd name="T36" fmla="*/ 2147483647 w 21523"/>
                <a:gd name="T37" fmla="*/ 2147483647 h 21501"/>
                <a:gd name="T38" fmla="*/ 2147483647 w 21523"/>
                <a:gd name="T39" fmla="*/ 2147483647 h 21501"/>
                <a:gd name="T40" fmla="*/ 2147483647 w 21523"/>
                <a:gd name="T41" fmla="*/ 2147483647 h 21501"/>
                <a:gd name="T42" fmla="*/ 2147483647 w 21523"/>
                <a:gd name="T43" fmla="*/ 2147483647 h 21501"/>
                <a:gd name="T44" fmla="*/ 2147483647 w 21523"/>
                <a:gd name="T45" fmla="*/ 2147483647 h 21501"/>
                <a:gd name="T46" fmla="*/ 2147483647 w 21523"/>
                <a:gd name="T47" fmla="*/ 2147483647 h 21501"/>
                <a:gd name="T48" fmla="*/ 2147483647 w 21523"/>
                <a:gd name="T49" fmla="*/ 2147483647 h 21501"/>
                <a:gd name="T50" fmla="*/ 2147483647 w 21523"/>
                <a:gd name="T51" fmla="*/ 2147483647 h 21501"/>
                <a:gd name="T52" fmla="*/ 2147483647 w 21523"/>
                <a:gd name="T53" fmla="*/ 2147483647 h 21501"/>
                <a:gd name="T54" fmla="*/ 2147483647 w 21523"/>
                <a:gd name="T55" fmla="*/ 2147483647 h 21501"/>
                <a:gd name="T56" fmla="*/ 2147483647 w 21523"/>
                <a:gd name="T57" fmla="*/ 2147483647 h 21501"/>
                <a:gd name="T58" fmla="*/ 2147483647 w 21523"/>
                <a:gd name="T59" fmla="*/ 2147483647 h 21501"/>
                <a:gd name="T60" fmla="*/ 2147483647 w 21523"/>
                <a:gd name="T61" fmla="*/ 2147483647 h 21501"/>
                <a:gd name="T62" fmla="*/ 2147483647 w 21523"/>
                <a:gd name="T63" fmla="*/ 2147483647 h 21501"/>
                <a:gd name="T64" fmla="*/ 2147483647 w 21523"/>
                <a:gd name="T65" fmla="*/ 2147483647 h 21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23"/>
                <a:gd name="T100" fmla="*/ 0 h 21501"/>
                <a:gd name="T101" fmla="*/ 21523 w 21523"/>
                <a:gd name="T102" fmla="*/ 21501 h 21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23" h="21501">
                  <a:moveTo>
                    <a:pt x="0" y="21501"/>
                  </a:moveTo>
                  <a:cubicBezTo>
                    <a:pt x="198" y="21501"/>
                    <a:pt x="406" y="21501"/>
                    <a:pt x="736" y="21398"/>
                  </a:cubicBezTo>
                  <a:cubicBezTo>
                    <a:pt x="1065" y="21295"/>
                    <a:pt x="1636" y="21019"/>
                    <a:pt x="1999" y="20847"/>
                  </a:cubicBezTo>
                  <a:cubicBezTo>
                    <a:pt x="2361" y="20676"/>
                    <a:pt x="2657" y="20538"/>
                    <a:pt x="2921" y="20297"/>
                  </a:cubicBezTo>
                  <a:cubicBezTo>
                    <a:pt x="3185" y="20056"/>
                    <a:pt x="3360" y="19712"/>
                    <a:pt x="3580" y="19403"/>
                  </a:cubicBezTo>
                  <a:cubicBezTo>
                    <a:pt x="3799" y="19093"/>
                    <a:pt x="4008" y="18887"/>
                    <a:pt x="4250" y="18405"/>
                  </a:cubicBezTo>
                  <a:cubicBezTo>
                    <a:pt x="4491" y="17924"/>
                    <a:pt x="4700" y="17614"/>
                    <a:pt x="5062" y="16548"/>
                  </a:cubicBezTo>
                  <a:cubicBezTo>
                    <a:pt x="5425" y="15482"/>
                    <a:pt x="6073" y="13212"/>
                    <a:pt x="6435" y="11939"/>
                  </a:cubicBezTo>
                  <a:cubicBezTo>
                    <a:pt x="6797" y="10667"/>
                    <a:pt x="7039" y="9841"/>
                    <a:pt x="7270" y="8947"/>
                  </a:cubicBezTo>
                  <a:cubicBezTo>
                    <a:pt x="7500" y="8053"/>
                    <a:pt x="7610" y="7502"/>
                    <a:pt x="7841" y="6642"/>
                  </a:cubicBezTo>
                  <a:cubicBezTo>
                    <a:pt x="8071" y="5783"/>
                    <a:pt x="8401" y="4510"/>
                    <a:pt x="8642" y="3684"/>
                  </a:cubicBezTo>
                  <a:cubicBezTo>
                    <a:pt x="8884" y="2859"/>
                    <a:pt x="9081" y="2205"/>
                    <a:pt x="9279" y="1690"/>
                  </a:cubicBezTo>
                  <a:cubicBezTo>
                    <a:pt x="9477" y="1174"/>
                    <a:pt x="9663" y="933"/>
                    <a:pt x="9806" y="692"/>
                  </a:cubicBezTo>
                  <a:cubicBezTo>
                    <a:pt x="9949" y="451"/>
                    <a:pt x="9993" y="348"/>
                    <a:pt x="10125" y="245"/>
                  </a:cubicBezTo>
                  <a:cubicBezTo>
                    <a:pt x="10256" y="142"/>
                    <a:pt x="10443" y="39"/>
                    <a:pt x="10608" y="39"/>
                  </a:cubicBezTo>
                  <a:cubicBezTo>
                    <a:pt x="10773" y="39"/>
                    <a:pt x="10893" y="-99"/>
                    <a:pt x="11135" y="142"/>
                  </a:cubicBezTo>
                  <a:cubicBezTo>
                    <a:pt x="11377" y="383"/>
                    <a:pt x="11827" y="1036"/>
                    <a:pt x="12057" y="1483"/>
                  </a:cubicBezTo>
                  <a:cubicBezTo>
                    <a:pt x="12288" y="1930"/>
                    <a:pt x="12365" y="2274"/>
                    <a:pt x="12541" y="2790"/>
                  </a:cubicBezTo>
                  <a:cubicBezTo>
                    <a:pt x="12716" y="3306"/>
                    <a:pt x="12925" y="3994"/>
                    <a:pt x="13112" y="4647"/>
                  </a:cubicBezTo>
                  <a:cubicBezTo>
                    <a:pt x="13298" y="5301"/>
                    <a:pt x="13485" y="6126"/>
                    <a:pt x="13639" y="6746"/>
                  </a:cubicBezTo>
                  <a:cubicBezTo>
                    <a:pt x="13792" y="7365"/>
                    <a:pt x="13902" y="7743"/>
                    <a:pt x="14056" y="8397"/>
                  </a:cubicBezTo>
                  <a:cubicBezTo>
                    <a:pt x="14210" y="9050"/>
                    <a:pt x="14429" y="9979"/>
                    <a:pt x="14583" y="10598"/>
                  </a:cubicBezTo>
                  <a:cubicBezTo>
                    <a:pt x="14737" y="11217"/>
                    <a:pt x="14814" y="11561"/>
                    <a:pt x="14967" y="12042"/>
                  </a:cubicBezTo>
                  <a:cubicBezTo>
                    <a:pt x="15121" y="12524"/>
                    <a:pt x="15319" y="13005"/>
                    <a:pt x="15494" y="13590"/>
                  </a:cubicBezTo>
                  <a:cubicBezTo>
                    <a:pt x="15670" y="14175"/>
                    <a:pt x="15857" y="14932"/>
                    <a:pt x="16054" y="15551"/>
                  </a:cubicBezTo>
                  <a:cubicBezTo>
                    <a:pt x="16252" y="16170"/>
                    <a:pt x="16450" y="16755"/>
                    <a:pt x="16658" y="17305"/>
                  </a:cubicBezTo>
                  <a:cubicBezTo>
                    <a:pt x="16867" y="17855"/>
                    <a:pt x="17087" y="18509"/>
                    <a:pt x="17328" y="18956"/>
                  </a:cubicBezTo>
                  <a:cubicBezTo>
                    <a:pt x="17570" y="19403"/>
                    <a:pt x="17877" y="19678"/>
                    <a:pt x="18130" y="19953"/>
                  </a:cubicBezTo>
                  <a:cubicBezTo>
                    <a:pt x="18383" y="20228"/>
                    <a:pt x="18613" y="20400"/>
                    <a:pt x="18866" y="20607"/>
                  </a:cubicBezTo>
                  <a:cubicBezTo>
                    <a:pt x="19118" y="20813"/>
                    <a:pt x="19360" y="21054"/>
                    <a:pt x="19645" y="21157"/>
                  </a:cubicBezTo>
                  <a:cubicBezTo>
                    <a:pt x="19931" y="21260"/>
                    <a:pt x="20282" y="21226"/>
                    <a:pt x="20590" y="21295"/>
                  </a:cubicBezTo>
                  <a:cubicBezTo>
                    <a:pt x="20897" y="21363"/>
                    <a:pt x="21402" y="21501"/>
                    <a:pt x="21501" y="21501"/>
                  </a:cubicBezTo>
                  <a:cubicBezTo>
                    <a:pt x="21600" y="21501"/>
                    <a:pt x="21391" y="21432"/>
                    <a:pt x="21194" y="21398"/>
                  </a:cubicBezTo>
                </a:path>
              </a:pathLst>
            </a:custGeom>
            <a:gradFill rotWithShape="0">
              <a:gsLst>
                <a:gs pos="0">
                  <a:srgbClr val="0000FF">
                    <a:alpha val="56000"/>
                  </a:srgbClr>
                </a:gs>
                <a:gs pos="100000">
                  <a:srgbClr val="CCCCFF"/>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168" name="Line 15"/>
            <p:cNvSpPr>
              <a:spLocks noChangeShapeType="1"/>
            </p:cNvSpPr>
            <p:nvPr/>
          </p:nvSpPr>
          <p:spPr bwMode="auto">
            <a:xfrm>
              <a:off x="2706372" y="3690240"/>
              <a:ext cx="33528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69" name="Line 16"/>
            <p:cNvSpPr>
              <a:spLocks noChangeShapeType="1"/>
            </p:cNvSpPr>
            <p:nvPr/>
          </p:nvSpPr>
          <p:spPr bwMode="auto">
            <a:xfrm rot="10800000" flipH="1">
              <a:off x="2879409" y="2299590"/>
              <a:ext cx="1588" cy="15430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Rectangle 17"/>
            <p:cNvSpPr>
              <a:spLocks/>
            </p:cNvSpPr>
            <p:nvPr/>
          </p:nvSpPr>
          <p:spPr bwMode="auto">
            <a:xfrm>
              <a:off x="4435159" y="3669603"/>
              <a:ext cx="1816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spcBef>
                  <a:spcPts val="1050"/>
                </a:spcBef>
              </a:pPr>
              <a:r>
                <a:rPr lang="en-US">
                  <a:solidFill>
                    <a:srgbClr val="0000DE"/>
                  </a:solidFill>
                  <a:cs typeface="Arial" charset="0"/>
                  <a:sym typeface="Arial" charset="0"/>
                </a:rPr>
                <a:t>Frequency</a:t>
              </a:r>
            </a:p>
          </p:txBody>
        </p:sp>
        <p:sp>
          <p:nvSpPr>
            <p:cNvPr id="171" name="Rectangle 18"/>
            <p:cNvSpPr>
              <a:spLocks/>
            </p:cNvSpPr>
            <p:nvPr/>
          </p:nvSpPr>
          <p:spPr bwMode="auto">
            <a:xfrm rot="16200000">
              <a:off x="2231036" y="2834984"/>
              <a:ext cx="861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a:solidFill>
                    <a:srgbClr val="0000DE"/>
                  </a:solidFill>
                  <a:cs typeface="Arial" charset="0"/>
                  <a:sym typeface="Arial" charset="0"/>
                </a:rPr>
                <a:t>Intensity</a:t>
              </a:r>
            </a:p>
          </p:txBody>
        </p:sp>
        <p:sp>
          <p:nvSpPr>
            <p:cNvPr id="172" name="Line 22"/>
            <p:cNvSpPr>
              <a:spLocks noChangeShapeType="1"/>
            </p:cNvSpPr>
            <p:nvPr/>
          </p:nvSpPr>
          <p:spPr bwMode="auto">
            <a:xfrm flipH="1">
              <a:off x="4971734" y="3218753"/>
              <a:ext cx="274638"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FF"/>
                </a:solidFill>
              </a:endParaRPr>
            </a:p>
          </p:txBody>
        </p:sp>
        <p:sp>
          <p:nvSpPr>
            <p:cNvPr id="173" name="Line 23"/>
            <p:cNvSpPr>
              <a:spLocks noChangeShapeType="1"/>
            </p:cNvSpPr>
            <p:nvPr/>
          </p:nvSpPr>
          <p:spPr bwMode="auto">
            <a:xfrm>
              <a:off x="3508059" y="3218753"/>
              <a:ext cx="274638"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FF"/>
                </a:solidFill>
              </a:endParaRPr>
            </a:p>
          </p:txBody>
        </p:sp>
        <p:grpSp>
          <p:nvGrpSpPr>
            <p:cNvPr id="174" name="Group 26"/>
            <p:cNvGrpSpPr>
              <a:grpSpLocks/>
            </p:cNvGrpSpPr>
            <p:nvPr/>
          </p:nvGrpSpPr>
          <p:grpSpPr bwMode="auto">
            <a:xfrm>
              <a:off x="5378134" y="2113853"/>
              <a:ext cx="428625" cy="641350"/>
              <a:chOff x="0" y="0"/>
              <a:chExt cx="270" cy="404"/>
            </a:xfrm>
          </p:grpSpPr>
          <p:sp>
            <p:nvSpPr>
              <p:cNvPr id="205"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6"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7"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8"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9"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0"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1"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2"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3"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5" name="Line 36"/>
            <p:cNvSpPr>
              <a:spLocks noChangeShapeType="1"/>
            </p:cNvSpPr>
            <p:nvPr/>
          </p:nvSpPr>
          <p:spPr bwMode="auto">
            <a:xfrm>
              <a:off x="5343919" y="2745679"/>
              <a:ext cx="1764955" cy="0"/>
            </a:xfrm>
            <a:prstGeom prst="line">
              <a:avLst/>
            </a:prstGeom>
            <a:noFill/>
            <a:ln w="25400">
              <a:solidFill>
                <a:schemeClr val="tx1"/>
              </a:solidFill>
              <a:round/>
              <a:headEnd/>
              <a:tailEnd type="triangle"/>
            </a:ln>
            <a:extLst>
              <a:ext uri="{909E8E84-426E-40dd-AFC4-6F175D3DCCD1}">
                <a14:hiddenFill xmlns:a14="http://schemas.microsoft.com/office/drawing/2010/main">
                  <a:noFill/>
                </a14:hiddenFill>
              </a:ext>
            </a:extLst>
          </p:spPr>
          <p:txBody>
            <a:bodyPr lIns="0" tIns="0" rIns="0" bIns="0"/>
            <a:lstStyle/>
            <a:p>
              <a:endParaRPr lang="en-US"/>
            </a:p>
          </p:txBody>
        </p:sp>
        <p:sp>
          <p:nvSpPr>
            <p:cNvPr id="176" name="Oval 37"/>
            <p:cNvSpPr>
              <a:spLocks/>
            </p:cNvSpPr>
            <p:nvPr/>
          </p:nvSpPr>
          <p:spPr bwMode="auto">
            <a:xfrm>
              <a:off x="5071225" y="1872553"/>
              <a:ext cx="2483556" cy="110648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7" name="Line 39"/>
            <p:cNvSpPr>
              <a:spLocks noChangeShapeType="1"/>
            </p:cNvSpPr>
            <p:nvPr/>
          </p:nvSpPr>
          <p:spPr bwMode="auto">
            <a:xfrm rot="10800000" flipH="1">
              <a:off x="4679635" y="2552001"/>
              <a:ext cx="453498" cy="314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8" name="Line 40"/>
            <p:cNvSpPr>
              <a:spLocks noChangeShapeType="1"/>
            </p:cNvSpPr>
            <p:nvPr/>
          </p:nvSpPr>
          <p:spPr bwMode="auto">
            <a:xfrm rot="10800000" flipH="1">
              <a:off x="4768534" y="2885377"/>
              <a:ext cx="876300" cy="68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9" name="Line 44"/>
            <p:cNvSpPr>
              <a:spLocks noChangeShapeType="1"/>
            </p:cNvSpPr>
            <p:nvPr/>
          </p:nvSpPr>
          <p:spPr bwMode="auto">
            <a:xfrm rot="10800000" flipH="1">
              <a:off x="5592447" y="1720153"/>
              <a:ext cx="1587" cy="365125"/>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0" name="Line 45"/>
            <p:cNvSpPr>
              <a:spLocks noChangeShapeType="1"/>
            </p:cNvSpPr>
            <p:nvPr/>
          </p:nvSpPr>
          <p:spPr bwMode="auto">
            <a:xfrm rot="10800000" flipH="1">
              <a:off x="5644834" y="1720153"/>
              <a:ext cx="1588" cy="365125"/>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1" name="Line 46"/>
            <p:cNvSpPr>
              <a:spLocks noChangeShapeType="1"/>
            </p:cNvSpPr>
            <p:nvPr/>
          </p:nvSpPr>
          <p:spPr bwMode="auto">
            <a:xfrm flipH="1">
              <a:off x="5673054" y="1730747"/>
              <a:ext cx="274637"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82" name="Line 47"/>
            <p:cNvSpPr>
              <a:spLocks noChangeShapeType="1"/>
            </p:cNvSpPr>
            <p:nvPr/>
          </p:nvSpPr>
          <p:spPr bwMode="auto">
            <a:xfrm>
              <a:off x="5296817" y="1730747"/>
              <a:ext cx="274638"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83" name="Rectangle 48"/>
            <p:cNvSpPr>
              <a:spLocks/>
            </p:cNvSpPr>
            <p:nvPr/>
          </p:nvSpPr>
          <p:spPr bwMode="auto">
            <a:xfrm>
              <a:off x="5495255" y="1237035"/>
              <a:ext cx="319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40639" bIns="0">
              <a:spAutoFit/>
            </a:bodyPr>
            <a:lstStyle/>
            <a:p>
              <a:pPr marL="39688" algn="ctr"/>
              <a:r>
                <a:rPr lang="en-US" sz="2400" i="1">
                  <a:solidFill>
                    <a:srgbClr val="0000DE"/>
                  </a:solidFill>
                  <a:latin typeface="Times New Roman" charset="0"/>
                  <a:cs typeface="Times New Roman" charset="0"/>
                  <a:sym typeface="Times New Roman" charset="0"/>
                </a:rPr>
                <a:t>f</a:t>
              </a:r>
              <a:r>
                <a:rPr lang="en-US" sz="2400" baseline="-25000">
                  <a:solidFill>
                    <a:srgbClr val="0000DE"/>
                  </a:solidFill>
                  <a:latin typeface="Gill Sans" charset="0"/>
                  <a:cs typeface="Times New Roman" charset="0"/>
                  <a:sym typeface="Gill Sans" charset="0"/>
                </a:rPr>
                <a:t>r</a:t>
              </a:r>
            </a:p>
          </p:txBody>
        </p:sp>
        <p:sp>
          <p:nvSpPr>
            <p:cNvPr id="184" name="Rectangle 56"/>
            <p:cNvSpPr>
              <a:spLocks noChangeArrowheads="1"/>
            </p:cNvSpPr>
            <p:nvPr/>
          </p:nvSpPr>
          <p:spPr bwMode="auto">
            <a:xfrm>
              <a:off x="3074672" y="2994763"/>
              <a:ext cx="479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dirty="0" err="1" smtClean="0">
                  <a:solidFill>
                    <a:srgbClr val="0000FF"/>
                  </a:solidFill>
                  <a:latin typeface="Symbol" charset="0"/>
                </a:rPr>
                <a:t>Dn</a:t>
              </a:r>
              <a:endParaRPr lang="en-US" sz="2000" b="1" dirty="0">
                <a:solidFill>
                  <a:srgbClr val="0000FF"/>
                </a:solidFill>
                <a:latin typeface="Symbol" charset="0"/>
              </a:endParaRPr>
            </a:p>
          </p:txBody>
        </p:sp>
        <p:grpSp>
          <p:nvGrpSpPr>
            <p:cNvPr id="185" name="Group 26"/>
            <p:cNvGrpSpPr>
              <a:grpSpLocks/>
            </p:cNvGrpSpPr>
            <p:nvPr/>
          </p:nvGrpSpPr>
          <p:grpSpPr bwMode="auto">
            <a:xfrm>
              <a:off x="5854384" y="2113853"/>
              <a:ext cx="428625" cy="641350"/>
              <a:chOff x="0" y="0"/>
              <a:chExt cx="270" cy="404"/>
            </a:xfrm>
          </p:grpSpPr>
          <p:sp>
            <p:nvSpPr>
              <p:cNvPr id="196"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7"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8"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9"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0"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1"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2"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3"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4"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186" name="Group 185"/>
            <p:cNvGrpSpPr>
              <a:grpSpLocks/>
            </p:cNvGrpSpPr>
            <p:nvPr/>
          </p:nvGrpSpPr>
          <p:grpSpPr bwMode="auto">
            <a:xfrm>
              <a:off x="6335101" y="2113754"/>
              <a:ext cx="428625" cy="641350"/>
              <a:chOff x="0" y="0"/>
              <a:chExt cx="270" cy="404"/>
            </a:xfrm>
          </p:grpSpPr>
          <p:sp>
            <p:nvSpPr>
              <p:cNvPr id="187"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8"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9"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0"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1"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2"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3"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4"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5"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grpSp>
        <p:nvGrpSpPr>
          <p:cNvPr id="214" name="Group 213"/>
          <p:cNvGrpSpPr/>
          <p:nvPr/>
        </p:nvGrpSpPr>
        <p:grpSpPr>
          <a:xfrm>
            <a:off x="1855617" y="1863213"/>
            <a:ext cx="6452026" cy="1778929"/>
            <a:chOff x="1033631" y="4456708"/>
            <a:chExt cx="7072313" cy="2015599"/>
          </a:xfrm>
        </p:grpSpPr>
        <p:grpSp>
          <p:nvGrpSpPr>
            <p:cNvPr id="216" name="Group 215"/>
            <p:cNvGrpSpPr/>
            <p:nvPr/>
          </p:nvGrpSpPr>
          <p:grpSpPr>
            <a:xfrm>
              <a:off x="1033631" y="4456708"/>
              <a:ext cx="7072313" cy="2015599"/>
              <a:chOff x="990600" y="1998663"/>
              <a:chExt cx="7072313" cy="2015599"/>
            </a:xfrm>
          </p:grpSpPr>
          <p:sp>
            <p:nvSpPr>
              <p:cNvPr id="219" name="Freeform 4"/>
              <p:cNvSpPr>
                <a:spLocks/>
              </p:cNvSpPr>
              <p:nvPr/>
            </p:nvSpPr>
            <p:spPr bwMode="auto">
              <a:xfrm>
                <a:off x="1654175" y="2495196"/>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0" name="Freeform 5"/>
              <p:cNvSpPr>
                <a:spLocks/>
              </p:cNvSpPr>
              <p:nvPr/>
            </p:nvSpPr>
            <p:spPr bwMode="auto">
              <a:xfrm>
                <a:off x="2974975" y="2484438"/>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1" name="Freeform 6"/>
              <p:cNvSpPr>
                <a:spLocks/>
              </p:cNvSpPr>
              <p:nvPr/>
            </p:nvSpPr>
            <p:spPr bwMode="auto">
              <a:xfrm>
                <a:off x="4297363" y="2484438"/>
                <a:ext cx="265112"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2" name="Freeform 7"/>
              <p:cNvSpPr>
                <a:spLocks/>
              </p:cNvSpPr>
              <p:nvPr/>
            </p:nvSpPr>
            <p:spPr bwMode="auto">
              <a:xfrm>
                <a:off x="5614988" y="2484438"/>
                <a:ext cx="265112"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3" name="Freeform 8"/>
              <p:cNvSpPr>
                <a:spLocks/>
              </p:cNvSpPr>
              <p:nvPr/>
            </p:nvSpPr>
            <p:spPr bwMode="auto">
              <a:xfrm>
                <a:off x="6946900" y="2484438"/>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4" name="Line 9"/>
              <p:cNvSpPr>
                <a:spLocks noChangeShapeType="1"/>
              </p:cNvSpPr>
              <p:nvPr/>
            </p:nvSpPr>
            <p:spPr bwMode="auto">
              <a:xfrm flipH="1">
                <a:off x="990600" y="3484563"/>
                <a:ext cx="6905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5" name="Line 10"/>
              <p:cNvSpPr>
                <a:spLocks noChangeShapeType="1"/>
              </p:cNvSpPr>
              <p:nvPr/>
            </p:nvSpPr>
            <p:spPr bwMode="auto">
              <a:xfrm rot="10800000" flipH="1">
                <a:off x="1906588"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6" name="Line 11"/>
              <p:cNvSpPr>
                <a:spLocks noChangeShapeType="1"/>
              </p:cNvSpPr>
              <p:nvPr/>
            </p:nvSpPr>
            <p:spPr bwMode="auto">
              <a:xfrm rot="10800000" flipH="1">
                <a:off x="3222625" y="3479800"/>
                <a:ext cx="108585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7" name="Line 12"/>
              <p:cNvSpPr>
                <a:spLocks noChangeShapeType="1"/>
              </p:cNvSpPr>
              <p:nvPr/>
            </p:nvSpPr>
            <p:spPr bwMode="auto">
              <a:xfrm>
                <a:off x="4554538"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8" name="Line 13"/>
              <p:cNvSpPr>
                <a:spLocks noChangeShapeType="1"/>
              </p:cNvSpPr>
              <p:nvPr/>
            </p:nvSpPr>
            <p:spPr bwMode="auto">
              <a:xfrm rot="10800000" flipH="1">
                <a:off x="5870575"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9" name="Line 14"/>
              <p:cNvSpPr>
                <a:spLocks noChangeShapeType="1"/>
              </p:cNvSpPr>
              <p:nvPr/>
            </p:nvSpPr>
            <p:spPr bwMode="auto">
              <a:xfrm rot="10800000" flipH="1">
                <a:off x="7196138" y="3478213"/>
                <a:ext cx="850900"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0" name="Line 19"/>
              <p:cNvSpPr>
                <a:spLocks noChangeShapeType="1"/>
              </p:cNvSpPr>
              <p:nvPr/>
            </p:nvSpPr>
            <p:spPr bwMode="auto">
              <a:xfrm flipH="1">
                <a:off x="3149600" y="2905125"/>
                <a:ext cx="274638"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1" name="Line 20"/>
              <p:cNvSpPr>
                <a:spLocks noChangeShapeType="1"/>
              </p:cNvSpPr>
              <p:nvPr/>
            </p:nvSpPr>
            <p:spPr bwMode="auto">
              <a:xfrm>
                <a:off x="2773363" y="2905125"/>
                <a:ext cx="274637"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2" name="Rectangle 21"/>
              <p:cNvSpPr>
                <a:spLocks/>
              </p:cNvSpPr>
              <p:nvPr/>
            </p:nvSpPr>
            <p:spPr bwMode="auto">
              <a:xfrm>
                <a:off x="4957842" y="2358132"/>
                <a:ext cx="284003"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i="1">
                    <a:solidFill>
                      <a:srgbClr val="0000DE"/>
                    </a:solidFill>
                    <a:latin typeface="Times New Roman" charset="0"/>
                    <a:cs typeface="Times New Roman" charset="0"/>
                    <a:sym typeface="Times New Roman" charset="0"/>
                  </a:rPr>
                  <a:t>f</a:t>
                </a:r>
                <a:r>
                  <a:rPr lang="en-US" sz="2400" baseline="-25000">
                    <a:solidFill>
                      <a:srgbClr val="0000DE"/>
                    </a:solidFill>
                    <a:latin typeface="Gill Sans" charset="0"/>
                    <a:cs typeface="Times New Roman" charset="0"/>
                    <a:sym typeface="Gill Sans" charset="0"/>
                  </a:rPr>
                  <a:t>r</a:t>
                </a:r>
                <a:endParaRPr lang="en-US" sz="2400" baseline="-25000" dirty="0">
                  <a:solidFill>
                    <a:srgbClr val="0000DE"/>
                  </a:solidFill>
                  <a:latin typeface="Gill Sans" charset="0"/>
                  <a:cs typeface="Times New Roman" charset="0"/>
                  <a:sym typeface="Gill Sans" charset="0"/>
                </a:endParaRPr>
              </a:p>
            </p:txBody>
          </p:sp>
          <p:sp>
            <p:nvSpPr>
              <p:cNvPr id="233" name="Line 24"/>
              <p:cNvSpPr>
                <a:spLocks noChangeShapeType="1"/>
              </p:cNvSpPr>
              <p:nvPr/>
            </p:nvSpPr>
            <p:spPr bwMode="auto">
              <a:xfrm>
                <a:off x="4886325" y="2379663"/>
                <a:ext cx="425450" cy="1587"/>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4" name="Rectangle 25"/>
              <p:cNvSpPr>
                <a:spLocks/>
              </p:cNvSpPr>
              <p:nvPr/>
            </p:nvSpPr>
            <p:spPr bwMode="auto">
              <a:xfrm>
                <a:off x="4972014" y="1998663"/>
                <a:ext cx="215970"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dirty="0">
                    <a:solidFill>
                      <a:srgbClr val="0000DE"/>
                    </a:solidFill>
                    <a:cs typeface="Arial" charset="0"/>
                    <a:sym typeface="Arial" charset="0"/>
                  </a:rPr>
                  <a:t>1</a:t>
                </a:r>
              </a:p>
            </p:txBody>
          </p:sp>
          <p:sp>
            <p:nvSpPr>
              <p:cNvPr id="235" name="Line 42"/>
              <p:cNvSpPr>
                <a:spLocks noChangeShapeType="1"/>
              </p:cNvSpPr>
              <p:nvPr/>
            </p:nvSpPr>
            <p:spPr bwMode="auto">
              <a:xfrm>
                <a:off x="5354638" y="2379663"/>
                <a:ext cx="427037" cy="1587"/>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6" name="Line 43"/>
              <p:cNvSpPr>
                <a:spLocks noChangeShapeType="1"/>
              </p:cNvSpPr>
              <p:nvPr/>
            </p:nvSpPr>
            <p:spPr bwMode="auto">
              <a:xfrm flipH="1">
                <a:off x="4398963" y="2379663"/>
                <a:ext cx="427037" cy="1587"/>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7" name="Rectangle 49"/>
              <p:cNvSpPr>
                <a:spLocks/>
              </p:cNvSpPr>
              <p:nvPr/>
            </p:nvSpPr>
            <p:spPr bwMode="auto">
              <a:xfrm>
                <a:off x="7258162" y="3665538"/>
                <a:ext cx="610963" cy="34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000">
                    <a:solidFill>
                      <a:srgbClr val="0000DE"/>
                    </a:solidFill>
                    <a:cs typeface="Arial" charset="0"/>
                    <a:sym typeface="Arial" charset="0"/>
                  </a:rPr>
                  <a:t>Time</a:t>
                </a:r>
              </a:p>
            </p:txBody>
          </p:sp>
          <p:sp>
            <p:nvSpPr>
              <p:cNvPr id="238" name="Line 50"/>
              <p:cNvSpPr>
                <a:spLocks noChangeShapeType="1"/>
              </p:cNvSpPr>
              <p:nvPr/>
            </p:nvSpPr>
            <p:spPr bwMode="auto">
              <a:xfrm>
                <a:off x="7088188" y="3656013"/>
                <a:ext cx="974725" cy="1587"/>
              </a:xfrm>
              <a:prstGeom prst="line">
                <a:avLst/>
              </a:prstGeom>
              <a:noFill/>
              <a:ln w="254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9" name="Rectangle 55"/>
              <p:cNvSpPr>
                <a:spLocks noChangeArrowheads="1"/>
              </p:cNvSpPr>
              <p:nvPr/>
            </p:nvSpPr>
            <p:spPr bwMode="auto">
              <a:xfrm>
                <a:off x="2228129" y="2778170"/>
                <a:ext cx="596013" cy="52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dirty="0" err="1" smtClean="0">
                    <a:solidFill>
                      <a:srgbClr val="0000FF"/>
                    </a:solidFill>
                    <a:latin typeface="Symbol" charset="0"/>
                  </a:rPr>
                  <a:t>Dn</a:t>
                </a:r>
                <a:endParaRPr lang="en-US" sz="2400" b="1" dirty="0">
                  <a:solidFill>
                    <a:srgbClr val="0000FF"/>
                  </a:solidFill>
                  <a:latin typeface="Symbol" charset="0"/>
                </a:endParaRPr>
              </a:p>
            </p:txBody>
          </p:sp>
        </p:grpSp>
        <p:sp>
          <p:nvSpPr>
            <p:cNvPr id="217" name="Line 24"/>
            <p:cNvSpPr>
              <a:spLocks noChangeShapeType="1"/>
            </p:cNvSpPr>
            <p:nvPr/>
          </p:nvSpPr>
          <p:spPr bwMode="auto">
            <a:xfrm>
              <a:off x="2310799" y="5327476"/>
              <a:ext cx="425450" cy="1587"/>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8" name="Rectangle 25"/>
            <p:cNvSpPr>
              <a:spLocks/>
            </p:cNvSpPr>
            <p:nvPr/>
          </p:nvSpPr>
          <p:spPr bwMode="auto">
            <a:xfrm>
              <a:off x="2396489" y="4946476"/>
              <a:ext cx="215970"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dirty="0">
                  <a:solidFill>
                    <a:srgbClr val="0000DE"/>
                  </a:solidFill>
                  <a:cs typeface="Arial" charset="0"/>
                  <a:sym typeface="Arial" charset="0"/>
                </a:rPr>
                <a:t>1</a:t>
              </a:r>
            </a:p>
          </p:txBody>
        </p:sp>
      </p:grpSp>
      <p:grpSp>
        <p:nvGrpSpPr>
          <p:cNvPr id="240" name="Group 10"/>
          <p:cNvGrpSpPr>
            <a:grpSpLocks/>
          </p:cNvGrpSpPr>
          <p:nvPr/>
        </p:nvGrpSpPr>
        <p:grpSpPr bwMode="auto">
          <a:xfrm>
            <a:off x="3563694" y="5356144"/>
            <a:ext cx="5580306" cy="733177"/>
            <a:chOff x="272" y="3294"/>
            <a:chExt cx="5420" cy="713"/>
          </a:xfrm>
        </p:grpSpPr>
        <p:pic>
          <p:nvPicPr>
            <p:cNvPr id="241" name="Picture 11" descr="ruler_new"/>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2" y="3294"/>
              <a:ext cx="5420" cy="538"/>
            </a:xfrm>
            <a:prstGeom prst="rect">
              <a:avLst/>
            </a:prstGeom>
            <a:noFill/>
            <a:ln w="9525">
              <a:noFill/>
              <a:miter lim="800000"/>
              <a:headEnd/>
              <a:tailEnd/>
            </a:ln>
          </p:spPr>
        </p:pic>
        <p:sp>
          <p:nvSpPr>
            <p:cNvPr id="242" name="Line 12"/>
            <p:cNvSpPr>
              <a:spLocks noChangeShapeType="1"/>
            </p:cNvSpPr>
            <p:nvPr/>
          </p:nvSpPr>
          <p:spPr bwMode="auto">
            <a:xfrm flipV="1">
              <a:off x="948" y="3612"/>
              <a:ext cx="136" cy="136"/>
            </a:xfrm>
            <a:prstGeom prst="line">
              <a:avLst/>
            </a:prstGeom>
            <a:noFill/>
            <a:ln w="15875">
              <a:solidFill>
                <a:srgbClr val="FF0000"/>
              </a:solidFill>
              <a:round/>
              <a:headEnd/>
              <a:tailEnd/>
            </a:ln>
          </p:spPr>
          <p:txBody>
            <a:bodyPr>
              <a:spAutoFit/>
            </a:bodyPr>
            <a:lstStyle/>
            <a:p>
              <a:endParaRPr lang="de-DE"/>
            </a:p>
          </p:txBody>
        </p:sp>
        <p:sp>
          <p:nvSpPr>
            <p:cNvPr id="243" name="Line 13"/>
            <p:cNvSpPr>
              <a:spLocks noChangeShapeType="1"/>
            </p:cNvSpPr>
            <p:nvPr/>
          </p:nvSpPr>
          <p:spPr bwMode="auto">
            <a:xfrm>
              <a:off x="1065" y="3711"/>
              <a:ext cx="137" cy="37"/>
            </a:xfrm>
            <a:prstGeom prst="line">
              <a:avLst/>
            </a:prstGeom>
            <a:noFill/>
            <a:ln w="25400">
              <a:solidFill>
                <a:srgbClr val="FF0000"/>
              </a:solidFill>
              <a:round/>
              <a:headEnd/>
              <a:tailEnd type="triangle" w="med" len="med"/>
            </a:ln>
          </p:spPr>
          <p:txBody>
            <a:bodyPr>
              <a:spAutoFit/>
            </a:bodyPr>
            <a:lstStyle/>
            <a:p>
              <a:endParaRPr lang="de-DE"/>
            </a:p>
          </p:txBody>
        </p:sp>
        <p:sp>
          <p:nvSpPr>
            <p:cNvPr id="244" name="Text Box 14"/>
            <p:cNvSpPr txBox="1">
              <a:spLocks noChangeArrowheads="1"/>
            </p:cNvSpPr>
            <p:nvPr/>
          </p:nvSpPr>
          <p:spPr bwMode="auto">
            <a:xfrm>
              <a:off x="1162" y="3648"/>
              <a:ext cx="410" cy="359"/>
            </a:xfrm>
            <a:prstGeom prst="rect">
              <a:avLst/>
            </a:prstGeom>
            <a:noFill/>
            <a:ln w="9525" algn="ctr">
              <a:noFill/>
              <a:miter lim="800000"/>
              <a:headEnd/>
              <a:tailEnd/>
            </a:ln>
          </p:spPr>
          <p:txBody>
            <a:bodyPr wrap="none">
              <a:spAutoFit/>
            </a:bodyPr>
            <a:lstStyle/>
            <a:p>
              <a:r>
                <a:rPr lang="en-US" b="1" dirty="0">
                  <a:solidFill>
                    <a:srgbClr val="CC0000"/>
                  </a:solidFill>
                </a:rPr>
                <a:t>Hz</a:t>
              </a:r>
            </a:p>
          </p:txBody>
        </p:sp>
      </p:grpSp>
    </p:spTree>
    <p:extLst>
      <p:ext uri="{BB962C8B-B14F-4D97-AF65-F5344CB8AC3E}">
        <p14:creationId xmlns:p14="http://schemas.microsoft.com/office/powerpoint/2010/main" val="3521927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blinds(horizontal)">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1"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checkerboard(across)">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37"/>
                                        </p:tgtEl>
                                      </p:cBhvr>
                                    </p:animEffect>
                                    <p:set>
                                      <p:cBhvr>
                                        <p:cTn id="17" dur="1" fill="hold">
                                          <p:stCondLst>
                                            <p:cond delay="499"/>
                                          </p:stCondLst>
                                        </p:cTn>
                                        <p:tgtEl>
                                          <p:spTgt spid="1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childTnLst>
                                </p:cTn>
                              </p:par>
                            </p:childTnLst>
                          </p:cTn>
                        </p:par>
                        <p:par>
                          <p:cTn id="22" fill="hold">
                            <p:stCondLst>
                              <p:cond delay="0"/>
                            </p:stCondLst>
                            <p:childTnLst>
                              <p:par>
                                <p:cTn id="23" presetID="0" presetClass="path" presetSubtype="0" repeatCount="10000" fill="hold" grpId="1" nodeType="afterEffect">
                                  <p:stCondLst>
                                    <p:cond delay="0"/>
                                  </p:stCondLst>
                                  <p:childTnLst>
                                    <p:animMotion origin="layout" path="M 1.61402E-6 5.78302E-7 L 0.75026 0.00393 " pathEditMode="relative" rAng="0" ptsTypes="AA">
                                      <p:cBhvr>
                                        <p:cTn id="24" dur="2000" fill="hold"/>
                                        <p:tgtEl>
                                          <p:spTgt spid="136"/>
                                        </p:tgtEl>
                                        <p:attrNameLst>
                                          <p:attrName>ppt_x</p:attrName>
                                          <p:attrName>ppt_y</p:attrName>
                                        </p:attrNameLst>
                                      </p:cBhvr>
                                      <p:rCtr x="37504" y="1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6" grpId="1" animBg="1"/>
      <p:bldP spid="137" grpId="0" animBg="1"/>
      <p:bldP spid="137" grpId="1"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9" descr="IONPENN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6845" y="3744105"/>
            <a:ext cx="3239099" cy="2462508"/>
          </a:xfrm>
          <a:prstGeom prst="rect">
            <a:avLst/>
          </a:prstGeom>
          <a:noFill/>
        </p:spPr>
      </p:pic>
      <p:sp>
        <p:nvSpPr>
          <p:cNvPr id="13" name="Text Box 22"/>
          <p:cNvSpPr txBox="1">
            <a:spLocks noChangeArrowheads="1"/>
          </p:cNvSpPr>
          <p:nvPr/>
        </p:nvSpPr>
        <p:spPr bwMode="auto">
          <a:xfrm>
            <a:off x="6149897" y="3254532"/>
            <a:ext cx="2994105" cy="369332"/>
          </a:xfrm>
          <a:prstGeom prst="rect">
            <a:avLst/>
          </a:prstGeom>
          <a:noFill/>
          <a:ln w="9525">
            <a:noFill/>
            <a:miter lim="800000"/>
            <a:headEnd/>
            <a:tailEnd/>
          </a:ln>
          <a:effectLst/>
        </p:spPr>
        <p:txBody>
          <a:bodyPr wrap="square">
            <a:spAutoFit/>
          </a:bodyPr>
          <a:lstStyle/>
          <a:p>
            <a:pPr algn="ctr"/>
            <a:r>
              <a:rPr lang="en-US" b="1" dirty="0"/>
              <a:t>O</a:t>
            </a:r>
            <a:r>
              <a:rPr lang="en-US" b="1" dirty="0" smtClean="0"/>
              <a:t>ptical lattice </a:t>
            </a:r>
            <a:r>
              <a:rPr lang="en-US" b="1" dirty="0" smtClean="0"/>
              <a:t>clocks</a:t>
            </a:r>
            <a:endParaRPr lang="en-US" b="1" dirty="0"/>
          </a:p>
        </p:txBody>
      </p:sp>
      <p:pic>
        <p:nvPicPr>
          <p:cNvPr id="15" name="Picture 14" descr="Strontium.Lattice.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64222" y="850901"/>
            <a:ext cx="2295524" cy="2409787"/>
          </a:xfrm>
          <a:prstGeom prst="rect">
            <a:avLst/>
          </a:prstGeom>
          <a:noFill/>
          <a:ln w="9525">
            <a:solidFill>
              <a:schemeClr val="tx1"/>
            </a:solidFill>
            <a:miter lim="800000"/>
            <a:headEnd/>
            <a:tailEnd/>
          </a:ln>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6843" y="822539"/>
            <a:ext cx="1608320" cy="2616200"/>
          </a:xfrm>
          <a:prstGeom prst="rect">
            <a:avLst/>
          </a:prstGeom>
        </p:spPr>
      </p:pic>
      <p:sp>
        <p:nvSpPr>
          <p:cNvPr id="17" name="Text Box 18"/>
          <p:cNvSpPr txBox="1">
            <a:spLocks noChangeArrowheads="1"/>
          </p:cNvSpPr>
          <p:nvPr/>
        </p:nvSpPr>
        <p:spPr bwMode="auto">
          <a:xfrm>
            <a:off x="719845" y="6002686"/>
            <a:ext cx="2711475" cy="369332"/>
          </a:xfrm>
          <a:prstGeom prst="rect">
            <a:avLst/>
          </a:prstGeom>
          <a:noFill/>
          <a:ln w="9525">
            <a:noFill/>
            <a:miter lim="800000"/>
            <a:headEnd/>
            <a:tailEnd/>
          </a:ln>
          <a:effectLst/>
        </p:spPr>
        <p:txBody>
          <a:bodyPr wrap="square">
            <a:spAutoFit/>
          </a:bodyPr>
          <a:lstStyle/>
          <a:p>
            <a:pPr algn="ctr"/>
            <a:r>
              <a:rPr lang="en-US" b="1" dirty="0" smtClean="0"/>
              <a:t>Single Ion </a:t>
            </a:r>
            <a:r>
              <a:rPr lang="en-US" b="1" dirty="0" smtClean="0"/>
              <a:t>Clocks</a:t>
            </a:r>
            <a:endParaRPr lang="en-US" b="1" dirty="0"/>
          </a:p>
        </p:txBody>
      </p:sp>
      <p:sp>
        <p:nvSpPr>
          <p:cNvPr id="18" name="Text Box 18"/>
          <p:cNvSpPr txBox="1">
            <a:spLocks noChangeArrowheads="1"/>
          </p:cNvSpPr>
          <p:nvPr/>
        </p:nvSpPr>
        <p:spPr bwMode="auto">
          <a:xfrm>
            <a:off x="307302" y="3445862"/>
            <a:ext cx="1865978" cy="369332"/>
          </a:xfrm>
          <a:prstGeom prst="rect">
            <a:avLst/>
          </a:prstGeom>
          <a:noFill/>
          <a:ln w="9525">
            <a:noFill/>
            <a:miter lim="800000"/>
            <a:headEnd/>
            <a:tailEnd/>
          </a:ln>
          <a:effectLst/>
        </p:spPr>
        <p:txBody>
          <a:bodyPr wrap="none">
            <a:spAutoFit/>
          </a:bodyPr>
          <a:lstStyle/>
          <a:p>
            <a:pPr algn="ctr"/>
            <a:r>
              <a:rPr lang="en-US" b="1" dirty="0" smtClean="0"/>
              <a:t>Cs Fountain Clock</a:t>
            </a:r>
            <a:endParaRPr lang="en-US" b="1" dirty="0"/>
          </a:p>
        </p:txBody>
      </p:sp>
      <p:pic>
        <p:nvPicPr>
          <p:cNvPr id="19" name="Picture 29" descr="CSAC3_rice_good"/>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904556" y="850901"/>
            <a:ext cx="2861733" cy="2146300"/>
          </a:xfrm>
          <a:prstGeom prst="rect">
            <a:avLst/>
          </a:prstGeom>
          <a:noFill/>
          <a:ln w="9525">
            <a:solidFill>
              <a:schemeClr val="tx1"/>
            </a:solidFill>
            <a:miter lim="800000"/>
            <a:headEnd/>
            <a:tailEnd/>
          </a:ln>
        </p:spPr>
      </p:pic>
      <p:sp>
        <p:nvSpPr>
          <p:cNvPr id="20" name="Text Box 22"/>
          <p:cNvSpPr txBox="1">
            <a:spLocks noChangeArrowheads="1"/>
          </p:cNvSpPr>
          <p:nvPr/>
        </p:nvSpPr>
        <p:spPr bwMode="auto">
          <a:xfrm>
            <a:off x="2937064" y="3017069"/>
            <a:ext cx="2794900" cy="369332"/>
          </a:xfrm>
          <a:prstGeom prst="rect">
            <a:avLst/>
          </a:prstGeom>
          <a:noFill/>
          <a:ln w="9525">
            <a:noFill/>
            <a:miter lim="800000"/>
            <a:headEnd/>
            <a:tailEnd/>
          </a:ln>
          <a:effectLst/>
        </p:spPr>
        <p:txBody>
          <a:bodyPr wrap="square">
            <a:spAutoFit/>
          </a:bodyPr>
          <a:lstStyle/>
          <a:p>
            <a:pPr algn="ctr"/>
            <a:r>
              <a:rPr lang="en-US" b="1" dirty="0" smtClean="0"/>
              <a:t>Chip-Scale </a:t>
            </a:r>
            <a:r>
              <a:rPr lang="en-US" b="1" dirty="0" smtClean="0"/>
              <a:t>Clocks</a:t>
            </a:r>
            <a:endParaRPr lang="en-US" b="1" dirty="0"/>
          </a:p>
        </p:txBody>
      </p:sp>
      <p:sp>
        <p:nvSpPr>
          <p:cNvPr id="26" name="Title 1"/>
          <p:cNvSpPr>
            <a:spLocks noGrp="1"/>
          </p:cNvSpPr>
          <p:nvPr>
            <p:ph type="title"/>
          </p:nvPr>
        </p:nvSpPr>
        <p:spPr>
          <a:xfrm>
            <a:off x="0" y="-32338"/>
            <a:ext cx="9144000" cy="709672"/>
          </a:xfrm>
        </p:spPr>
        <p:txBody>
          <a:bodyPr/>
          <a:lstStyle/>
          <a:p>
            <a:r>
              <a:rPr lang="en-US" dirty="0" smtClean="0"/>
              <a:t>Problem: atomic clocks</a:t>
            </a:r>
            <a:endParaRPr lang="en-US" dirty="0"/>
          </a:p>
        </p:txBody>
      </p:sp>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66289" y="3815194"/>
            <a:ext cx="3099289" cy="2244872"/>
          </a:xfrm>
          <a:prstGeom prst="rect">
            <a:avLst/>
          </a:prstGeom>
        </p:spPr>
      </p:pic>
      <p:sp>
        <p:nvSpPr>
          <p:cNvPr id="29" name="Text Box 18"/>
          <p:cNvSpPr txBox="1">
            <a:spLocks noChangeArrowheads="1"/>
          </p:cNvSpPr>
          <p:nvPr/>
        </p:nvSpPr>
        <p:spPr bwMode="auto">
          <a:xfrm>
            <a:off x="5858786" y="6060066"/>
            <a:ext cx="3006790" cy="369332"/>
          </a:xfrm>
          <a:prstGeom prst="rect">
            <a:avLst/>
          </a:prstGeom>
          <a:noFill/>
          <a:ln w="9525">
            <a:noFill/>
            <a:miter lim="800000"/>
            <a:headEnd/>
            <a:tailEnd/>
          </a:ln>
          <a:effectLst/>
        </p:spPr>
        <p:txBody>
          <a:bodyPr wrap="square">
            <a:spAutoFit/>
          </a:bodyPr>
          <a:lstStyle/>
          <a:p>
            <a:pPr algn="ctr"/>
            <a:r>
              <a:rPr lang="en-US" b="1" dirty="0" smtClean="0"/>
              <a:t>Thermal beam clocks (</a:t>
            </a:r>
            <a:r>
              <a:rPr lang="en-US" b="1" dirty="0" err="1" smtClean="0"/>
              <a:t>Ca</a:t>
            </a:r>
            <a:r>
              <a:rPr lang="en-US" b="1" dirty="0" smtClean="0"/>
              <a:t>)</a:t>
            </a:r>
            <a:endParaRPr lang="en-US" b="1" dirty="0"/>
          </a:p>
        </p:txBody>
      </p:sp>
    </p:spTree>
    <p:extLst>
      <p:ext uri="{BB962C8B-B14F-4D97-AF65-F5344CB8AC3E}">
        <p14:creationId xmlns:p14="http://schemas.microsoft.com/office/powerpoint/2010/main" val="19887175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combs: </a:t>
            </a:r>
            <a:r>
              <a:rPr lang="en-US" dirty="0"/>
              <a:t>o</a:t>
            </a:r>
            <a:r>
              <a:rPr lang="en-US" dirty="0" smtClean="0"/>
              <a:t>ptical clockwork</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8</a:t>
            </a:fld>
            <a:endParaRPr lang="en-US"/>
          </a:p>
        </p:txBody>
      </p:sp>
      <p:pic>
        <p:nvPicPr>
          <p:cNvPr id="6" name="Picture 5" descr="Anchor_escapement_animation_217x328px.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8100" y="677334"/>
            <a:ext cx="2755900" cy="4165600"/>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472" y="852526"/>
            <a:ext cx="6253628" cy="1777121"/>
          </a:xfrm>
          <a:prstGeom prst="rect">
            <a:avLst/>
          </a:prstGeom>
        </p:spPr>
      </p:pic>
      <p:cxnSp>
        <p:nvCxnSpPr>
          <p:cNvPr id="17" name="Straight Connector 16"/>
          <p:cNvCxnSpPr/>
          <p:nvPr/>
        </p:nvCxnSpPr>
        <p:spPr>
          <a:xfrm>
            <a:off x="1068644" y="2937753"/>
            <a:ext cx="0" cy="3071155"/>
          </a:xfrm>
          <a:prstGeom prst="line">
            <a:avLst/>
          </a:prstGeom>
          <a:ln w="57150" cmpd="sng">
            <a:solidFill>
              <a:srgbClr val="37FF78"/>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23272" y="2659934"/>
            <a:ext cx="2764828" cy="1905214"/>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3961" y="4114757"/>
            <a:ext cx="6169775" cy="2326506"/>
          </a:xfrm>
          <a:prstGeom prst="rect">
            <a:avLst/>
          </a:prstGeom>
        </p:spPr>
      </p:pic>
      <p:sp>
        <p:nvSpPr>
          <p:cNvPr id="27" name="TextBox 26"/>
          <p:cNvSpPr txBox="1"/>
          <p:nvPr/>
        </p:nvSpPr>
        <p:spPr>
          <a:xfrm>
            <a:off x="1068644" y="3122419"/>
            <a:ext cx="1377300" cy="369332"/>
          </a:xfrm>
          <a:prstGeom prst="rect">
            <a:avLst/>
          </a:prstGeom>
          <a:noFill/>
          <a:ln>
            <a:noFill/>
          </a:ln>
        </p:spPr>
        <p:txBody>
          <a:bodyPr wrap="none" rtlCol="0">
            <a:spAutoFit/>
          </a:bodyPr>
          <a:lstStyle/>
          <a:p>
            <a:r>
              <a:rPr lang="en-US" dirty="0" smtClean="0">
                <a:solidFill>
                  <a:srgbClr val="01FF04"/>
                </a:solidFill>
              </a:rPr>
              <a:t>Optical clock</a:t>
            </a:r>
            <a:endParaRPr lang="en-US" dirty="0">
              <a:solidFill>
                <a:srgbClr val="01FF04"/>
              </a:solidFill>
            </a:endParaRPr>
          </a:p>
        </p:txBody>
      </p:sp>
    </p:spTree>
    <p:extLst>
      <p:ext uri="{BB962C8B-B14F-4D97-AF65-F5344CB8AC3E}">
        <p14:creationId xmlns:p14="http://schemas.microsoft.com/office/powerpoint/2010/main" val="20148430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AB040B-060E-F94F-A4A9-51C7CC811EAA}" type="slidenum">
              <a:rPr lang="en-US" smtClean="0"/>
              <a:t>9</a:t>
            </a:fld>
            <a:endParaRPr lang="en-US"/>
          </a:p>
        </p:txBody>
      </p:sp>
      <p:pic>
        <p:nvPicPr>
          <p:cNvPr id="5" name="fsgeard-CloseMetal-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848" r="15585"/>
          <a:stretch/>
        </p:blipFill>
        <p:spPr>
          <a:xfrm>
            <a:off x="1660445" y="1534281"/>
            <a:ext cx="5402570" cy="4231300"/>
          </a:xfrm>
          <a:prstGeom prst="rect">
            <a:avLst/>
          </a:prstGeom>
        </p:spPr>
      </p:pic>
      <p:sp>
        <p:nvSpPr>
          <p:cNvPr id="6" name="Rectangle 2"/>
          <p:cNvSpPr>
            <a:spLocks/>
          </p:cNvSpPr>
          <p:nvPr/>
        </p:nvSpPr>
        <p:spPr bwMode="auto">
          <a:xfrm>
            <a:off x="6069240" y="2002384"/>
            <a:ext cx="2958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Symbol" charset="2"/>
                <a:ea typeface="ＭＳ Ｐゴシック" charset="0"/>
                <a:cs typeface="Symbol" charset="2"/>
                <a:sym typeface="Gill Sans" charset="0"/>
              </a:rPr>
              <a:t>n</a:t>
            </a:r>
            <a:r>
              <a:rPr lang="en-US" sz="2700" baseline="-25000" dirty="0">
                <a:solidFill>
                  <a:srgbClr val="000000"/>
                </a:solidFill>
                <a:latin typeface="Times New Roman"/>
                <a:ea typeface="ＭＳ Ｐゴシック" charset="0"/>
                <a:cs typeface="Times New Roman"/>
                <a:sym typeface="Gill Sans" charset="0"/>
              </a:rPr>
              <a:t>1</a:t>
            </a:r>
            <a:endParaRPr lang="en-US" sz="2700" baseline="-25000" dirty="0" smtClean="0">
              <a:solidFill>
                <a:srgbClr val="000000"/>
              </a:solidFill>
              <a:latin typeface="Times New Roman"/>
              <a:ea typeface="ＭＳ Ｐゴシック" charset="0"/>
              <a:cs typeface="Times New Roman"/>
              <a:sym typeface="Gill Sans" charset="0"/>
            </a:endParaRPr>
          </a:p>
        </p:txBody>
      </p:sp>
      <p:sp>
        <p:nvSpPr>
          <p:cNvPr id="7" name="Rectangle 4"/>
          <p:cNvSpPr>
            <a:spLocks/>
          </p:cNvSpPr>
          <p:nvPr/>
        </p:nvSpPr>
        <p:spPr bwMode="auto">
          <a:xfrm>
            <a:off x="2684388" y="3759668"/>
            <a:ext cx="15944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Radio </a:t>
            </a:r>
          </a:p>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frequencies</a:t>
            </a:r>
            <a:endParaRPr lang="en-US" sz="2700" dirty="0" smtClean="0">
              <a:solidFill>
                <a:srgbClr val="000000"/>
              </a:solidFill>
              <a:latin typeface="Gill Sans" charset="0"/>
              <a:ea typeface="ＭＳ Ｐゴシック" charset="0"/>
              <a:cs typeface="ヒラギノ角ゴ ProN W3" charset="0"/>
              <a:sym typeface="Gill Sans" charset="0"/>
            </a:endParaRPr>
          </a:p>
        </p:txBody>
      </p:sp>
      <p:sp>
        <p:nvSpPr>
          <p:cNvPr id="8" name="Rectangle 5"/>
          <p:cNvSpPr>
            <a:spLocks/>
          </p:cNvSpPr>
          <p:nvPr/>
        </p:nvSpPr>
        <p:spPr bwMode="auto">
          <a:xfrm>
            <a:off x="4106434" y="2060249"/>
            <a:ext cx="14491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Frequency</a:t>
            </a:r>
          </a:p>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Comb</a:t>
            </a:r>
          </a:p>
        </p:txBody>
      </p:sp>
      <p:sp>
        <p:nvSpPr>
          <p:cNvPr id="9" name="Rectangle 2"/>
          <p:cNvSpPr>
            <a:spLocks/>
          </p:cNvSpPr>
          <p:nvPr/>
        </p:nvSpPr>
        <p:spPr bwMode="auto">
          <a:xfrm>
            <a:off x="6085115" y="4038641"/>
            <a:ext cx="2958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Symbol" charset="2"/>
                <a:ea typeface="ＭＳ Ｐゴシック" charset="0"/>
                <a:cs typeface="Symbol" charset="2"/>
                <a:sym typeface="Gill Sans" charset="0"/>
              </a:rPr>
              <a:t>n</a:t>
            </a:r>
            <a:r>
              <a:rPr lang="en-US" sz="2700" baseline="-25000" dirty="0" smtClean="0">
                <a:solidFill>
                  <a:srgbClr val="000000"/>
                </a:solidFill>
                <a:latin typeface="Times New Roman"/>
                <a:ea typeface="ＭＳ Ｐゴシック" charset="0"/>
                <a:cs typeface="Times New Roman"/>
                <a:sym typeface="Gill Sans" charset="0"/>
              </a:rPr>
              <a:t>2</a:t>
            </a:r>
          </a:p>
        </p:txBody>
      </p:sp>
      <p:sp>
        <p:nvSpPr>
          <p:cNvPr id="11" name="Title 1"/>
          <p:cNvSpPr>
            <a:spLocks noGrp="1"/>
          </p:cNvSpPr>
          <p:nvPr>
            <p:ph type="title"/>
          </p:nvPr>
        </p:nvSpPr>
        <p:spPr>
          <a:xfrm>
            <a:off x="0" y="-32338"/>
            <a:ext cx="9144000" cy="709672"/>
          </a:xfrm>
        </p:spPr>
        <p:txBody>
          <a:bodyPr/>
          <a:lstStyle/>
          <a:p>
            <a:r>
              <a:rPr lang="en-US" dirty="0" smtClean="0"/>
              <a:t>Frequency combs: </a:t>
            </a:r>
            <a:r>
              <a:rPr lang="en-US" dirty="0"/>
              <a:t>o</a:t>
            </a:r>
            <a:r>
              <a:rPr lang="en-US" dirty="0" smtClean="0"/>
              <a:t>ptical clockwork</a:t>
            </a:r>
            <a:endParaRPr lang="en-US" dirty="0"/>
          </a:p>
        </p:txBody>
      </p:sp>
      <p:sp>
        <p:nvSpPr>
          <p:cNvPr id="12" name="TextBox 11"/>
          <p:cNvSpPr txBox="1"/>
          <p:nvPr/>
        </p:nvSpPr>
        <p:spPr>
          <a:xfrm>
            <a:off x="7138323" y="2890879"/>
            <a:ext cx="1287532" cy="646331"/>
          </a:xfrm>
          <a:prstGeom prst="rect">
            <a:avLst/>
          </a:prstGeom>
          <a:noFill/>
        </p:spPr>
        <p:txBody>
          <a:bodyPr wrap="none" rtlCol="0">
            <a:spAutoFit/>
          </a:bodyPr>
          <a:lstStyle/>
          <a:p>
            <a:pPr algn="ctr"/>
            <a:r>
              <a:rPr lang="en-US" dirty="0" smtClean="0"/>
              <a:t>Optical </a:t>
            </a:r>
          </a:p>
          <a:p>
            <a:pPr algn="ctr"/>
            <a:r>
              <a:rPr lang="en-US" dirty="0" smtClean="0"/>
              <a:t>frequencies</a:t>
            </a:r>
            <a:endParaRPr lang="en-US" dirty="0"/>
          </a:p>
        </p:txBody>
      </p:sp>
      <p:cxnSp>
        <p:nvCxnSpPr>
          <p:cNvPr id="14" name="Straight Arrow Connector 13"/>
          <p:cNvCxnSpPr>
            <a:stCxn id="12" idx="0"/>
          </p:cNvCxnSpPr>
          <p:nvPr/>
        </p:nvCxnSpPr>
        <p:spPr>
          <a:xfrm flipH="1" flipV="1">
            <a:off x="6770914" y="2417883"/>
            <a:ext cx="1011175" cy="472996"/>
          </a:xfrm>
          <a:prstGeom prst="straightConnector1">
            <a:avLst/>
          </a:prstGeom>
          <a:ln w="57150" cmpd="sng">
            <a:solidFill>
              <a:srgbClr val="01FF0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p:cNvCxnSpPr>
          <p:nvPr/>
        </p:nvCxnSpPr>
        <p:spPr>
          <a:xfrm flipH="1">
            <a:off x="6770914" y="3537210"/>
            <a:ext cx="1011175" cy="501432"/>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944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68470</TotalTime>
  <Words>6918</Words>
  <Application>Microsoft Macintosh PowerPoint</Application>
  <PresentationFormat>On-screen Show (4:3)</PresentationFormat>
  <Paragraphs>393</Paragraphs>
  <Slides>39</Slides>
  <Notes>39</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Optical frequency comb</vt:lpstr>
      <vt:lpstr>Problem: atomic clocks</vt:lpstr>
      <vt:lpstr>Frequency combs: optical clockwork</vt:lpstr>
      <vt:lpstr>Frequency combs: optical clockwork</vt:lpstr>
      <vt:lpstr>Applications of frequency combs</vt:lpstr>
      <vt:lpstr>Typical frequency comb</vt:lpstr>
      <vt:lpstr>Next generation frequency combs</vt:lpstr>
      <vt:lpstr>Broadband combs: self referencing</vt:lpstr>
      <vt:lpstr>Supercontinuum generation</vt:lpstr>
      <vt:lpstr>On-chip supercontinuum generation</vt:lpstr>
      <vt:lpstr>Supercontinuum simulations (NLSE)</vt:lpstr>
      <vt:lpstr>Waveguide supercontinuum</vt:lpstr>
      <vt:lpstr>1. Broadband supercontinuum with silicon nitride</vt:lpstr>
      <vt:lpstr>Experimental supercontinuum</vt:lpstr>
      <vt:lpstr>Tunable spectrum</vt:lpstr>
      <vt:lpstr>Experimental supercontinuum</vt:lpstr>
      <vt:lpstr>PowerPoint Presentation</vt:lpstr>
      <vt:lpstr>PowerPoint Presentation</vt:lpstr>
      <vt:lpstr>Comparison to NLSE</vt:lpstr>
      <vt:lpstr>Supercontinuum to 657 nm</vt:lpstr>
      <vt:lpstr>2. Modulated structures for spectral shaping</vt:lpstr>
      <vt:lpstr>PowerPoint Presentation</vt:lpstr>
      <vt:lpstr>4. Simplified self-referencing with AlN</vt:lpstr>
      <vt:lpstr>Simplified self-referencing</vt:lpstr>
      <vt:lpstr>5. Low-power self-referencing</vt:lpstr>
      <vt:lpstr>5. Low-power self-referencing</vt:lpstr>
      <vt:lpstr>Battery powered comb self referenced!</vt:lpstr>
      <vt:lpstr>6. 10 GHz Electro-optic comb</vt:lpstr>
      <vt:lpstr>Flat broadband spectra</vt:lpstr>
      <vt:lpstr>EO-comb with sub-cycle timing jitter</vt:lpstr>
      <vt:lpstr>Few-cycle pulses @ 10 GHz</vt:lpstr>
      <vt:lpstr>10 GHz ultrafast, ultrastable</vt:lpstr>
      <vt:lpstr>Waveguide supercontinuum</vt:lpstr>
      <vt:lpstr>Future Questions</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Chip-scale supercontinuum generation</dc:title>
  <dc:creator>Daniel Hickstein</dc:creator>
  <cp:lastModifiedBy>Daniel Hickstein</cp:lastModifiedBy>
  <cp:revision>598</cp:revision>
  <dcterms:created xsi:type="dcterms:W3CDTF">2016-06-27T18:26:13Z</dcterms:created>
  <dcterms:modified xsi:type="dcterms:W3CDTF">2017-11-16T22:08:01Z</dcterms:modified>
</cp:coreProperties>
</file>